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slideMasters/slideMaster61.xml" ContentType="application/vnd.openxmlformats-officedocument.presentationml.slideMaster+xml"/>
  <Override PartName="/ppt/slides/slide61.xml" ContentType="application/vnd.openxmlformats-officedocument.presentationml.slide+xml"/>
  <Override PartName="/ppt/slideMasters/slideMaster62.xml" ContentType="application/vnd.openxmlformats-officedocument.presentationml.slideMaster+xml"/>
  <Override PartName="/ppt/slides/slide62.xml" ContentType="application/vnd.openxmlformats-officedocument.presentationml.slide+xml"/>
  <Override PartName="/ppt/slideMasters/slideMaster63.xml" ContentType="application/vnd.openxmlformats-officedocument.presentationml.slideMaster+xml"/>
  <Override PartName="/ppt/slides/slide63.xml" ContentType="application/vnd.openxmlformats-officedocument.presentationml.slide+xml"/>
  <Override PartName="/ppt/slideMasters/slideMaster64.xml" ContentType="application/vnd.openxmlformats-officedocument.presentationml.slideMaster+xml"/>
  <Override PartName="/ppt/slides/slide64.xml" ContentType="application/vnd.openxmlformats-officedocument.presentationml.slide+xml"/>
  <Override PartName="/ppt/slideMasters/slideMaster65.xml" ContentType="application/vnd.openxmlformats-officedocument.presentationml.slideMaster+xml"/>
  <Override PartName="/ppt/slides/slide65.xml" ContentType="application/vnd.openxmlformats-officedocument.presentationml.slide+xml"/>
  <Override PartName="/ppt/slideMasters/slideMaster66.xml" ContentType="application/vnd.openxmlformats-officedocument.presentationml.slideMaster+xml"/>
  <Override PartName="/ppt/slides/slide66.xml" ContentType="application/vnd.openxmlformats-officedocument.presentationml.slide+xml"/>
  <Override PartName="/ppt/slideMasters/slideMaster67.xml" ContentType="application/vnd.openxmlformats-officedocument.presentationml.slideMaster+xml"/>
  <Override PartName="/ppt/slides/slide67.xml" ContentType="application/vnd.openxmlformats-officedocument.presentationml.slide+xml"/>
  <Override PartName="/ppt/slideMasters/slideMaster68.xml" ContentType="application/vnd.openxmlformats-officedocument.presentationml.slideMaster+xml"/>
  <Override PartName="/ppt/slides/slide68.xml" ContentType="application/vnd.openxmlformats-officedocument.presentationml.slide+xml"/>
  <Override PartName="/ppt/slideMasters/slideMaster69.xml" ContentType="application/vnd.openxmlformats-officedocument.presentationml.slideMaster+xml"/>
  <Override PartName="/ppt/slides/slide69.xml" ContentType="application/vnd.openxmlformats-officedocument.presentationml.slide+xml"/>
  <Override PartName="/ppt/slideMasters/slideMaster70.xml" ContentType="application/vnd.openxmlformats-officedocument.presentationml.slideMaster+xml"/>
  <Override PartName="/ppt/slides/slide70.xml" ContentType="application/vnd.openxmlformats-officedocument.presentationml.slide+xml"/>
  <Override PartName="/ppt/slideMasters/slideMaster71.xml" ContentType="application/vnd.openxmlformats-officedocument.presentationml.slideMaster+xml"/>
  <Override PartName="/ppt/slides/slide71.xml" ContentType="application/vnd.openxmlformats-officedocument.presentationml.slide+xml"/>
  <Override PartName="/ppt/slideMasters/slideMaster72.xml" ContentType="application/vnd.openxmlformats-officedocument.presentationml.slideMaster+xml"/>
  <Override PartName="/ppt/slides/slide72.xml" ContentType="application/vnd.openxmlformats-officedocument.presentationml.slide+xml"/>
  <Override PartName="/ppt/slideMasters/slideMaster73.xml" ContentType="application/vnd.openxmlformats-officedocument.presentationml.slideMaster+xml"/>
  <Override PartName="/ppt/slides/slide73.xml" ContentType="application/vnd.openxmlformats-officedocument.presentationml.slide+xml"/>
  <Override PartName="/ppt/slideMasters/slideMaster74.xml" ContentType="application/vnd.openxmlformats-officedocument.presentationml.slideMaster+xml"/>
  <Override PartName="/ppt/slides/slide74.xml" ContentType="application/vnd.openxmlformats-officedocument.presentationml.slide+xml"/>
  <Override PartName="/ppt/slideMasters/slideMaster75.xml" ContentType="application/vnd.openxmlformats-officedocument.presentationml.slideMaster+xml"/>
  <Override PartName="/ppt/slides/slide75.xml" ContentType="application/vnd.openxmlformats-officedocument.presentationml.slide+xml"/>
  <Override PartName="/ppt/slideMasters/slideMaster76.xml" ContentType="application/vnd.openxmlformats-officedocument.presentationml.slideMaster+xml"/>
  <Override PartName="/ppt/slides/slide76.xml" ContentType="application/vnd.openxmlformats-officedocument.presentationml.slide+xml"/>
  <Override PartName="/ppt/slideMasters/slideMaster77.xml" ContentType="application/vnd.openxmlformats-officedocument.presentationml.slideMaster+xml"/>
  <Override PartName="/ppt/slides/slide77.xml" ContentType="application/vnd.openxmlformats-officedocument.presentationml.slide+xml"/>
  <Override PartName="/ppt/slideMasters/slideMaster78.xml" ContentType="application/vnd.openxmlformats-officedocument.presentationml.slideMaster+xml"/>
  <Override PartName="/ppt/slides/slide78.xml" ContentType="application/vnd.openxmlformats-officedocument.presentationml.slide+xml"/>
  <Override PartName="/ppt/slideMasters/slideMaster79.xml" ContentType="application/vnd.openxmlformats-officedocument.presentationml.slideMaster+xml"/>
  <Override PartName="/ppt/slides/slide79.xml" ContentType="application/vnd.openxmlformats-officedocument.presentationml.slide+xml"/>
  <Override PartName="/ppt/slideMasters/slideMaster80.xml" ContentType="application/vnd.openxmlformats-officedocument.presentationml.slideMaster+xml"/>
  <Override PartName="/ppt/slides/slide80.xml" ContentType="application/vnd.openxmlformats-officedocument.presentationml.slide+xml"/>
  <Override PartName="/ppt/slideMasters/slideMaster81.xml" ContentType="application/vnd.openxmlformats-officedocument.presentationml.slideMaster+xml"/>
  <Override PartName="/ppt/slides/slide81.xml" ContentType="application/vnd.openxmlformats-officedocument.presentationml.slide+xml"/>
  <Override PartName="/ppt/slideMasters/slideMaster82.xml" ContentType="application/vnd.openxmlformats-officedocument.presentationml.slideMaster+xml"/>
  <Override PartName="/ppt/slides/slide82.xml" ContentType="application/vnd.openxmlformats-officedocument.presentationml.slide+xml"/>
  <Override PartName="/ppt/slideMasters/slideMaster83.xml" ContentType="application/vnd.openxmlformats-officedocument.presentationml.slideMaster+xml"/>
  <Override PartName="/ppt/slides/slide8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Lst>
  <p:notesMasterIdLst>
    <p:notesMasterId r:id="rId8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notesMaster" Target="notesMasters/notesMaster1.xml"/><Relationship Id="rId86" Type="http://schemas.openxmlformats.org/officeDocument/2006/relationships/presProps" Target="presProps.xml"/><Relationship Id="rId87" Type="http://schemas.openxmlformats.org/officeDocument/2006/relationships/viewProps" Target="viewProps.xml"/><Relationship Id="rId88" Type="http://schemas.openxmlformats.org/officeDocument/2006/relationships/theme" Target="theme/theme1.xml"/><Relationship Id="rId8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8.xml"/>
		</Relationships>
</file>

<file path=ppt/notesSlides/_rels/notesSlide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9.xml"/>
		</Relationships>
</file>

<file path=ppt/notesSlides/_rels/notesSlide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0.xml"/>
		</Relationships>
</file>

<file path=ppt/notesSlides/_rels/notesSlide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1.xml"/>
		</Relationships>
</file>

<file path=ppt/notesSlides/_rels/notesSlide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2.xml"/>
		</Relationships>
</file>

<file path=ppt/notesSlides/_rels/notesSlide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3.xml"/>
		</Relationships>
</file>

<file path=ppt/notesSlides/_rels/notesSlide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4.xml"/>
		</Relationships>
</file>

<file path=ppt/notesSlides/_rels/notesSlide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5.xml"/>
		</Relationships>
</file>

<file path=ppt/notesSlides/_rels/notesSlide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6.xml"/>
		</Relationships>
</file>

<file path=ppt/notesSlides/_rels/notesSlide7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7.xml"/>
		</Relationships>
</file>

<file path=ppt/notesSlides/_rels/notesSlide7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8.xml"/>
		</Relationships>
</file>

<file path=ppt/notesSlides/_rels/notesSlide7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9.xml"/>
		</Relationships>
</file>

<file path=ppt/notesSlides/_rels/notesSlide8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0.xml"/>
		</Relationships>
</file>

<file path=ppt/notesSlides/_rels/notesSlide8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1.xml"/>
		</Relationships>
</file>

<file path=ppt/notesSlides/_rels/notesSlide8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2.xml"/>
		</Relationships>
</file>

<file path=ppt/notesSlides/_rels/notesSlide8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1.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png"/><Relationship Id="rId2" Type="http://schemas.openxmlformats.org/officeDocument/2006/relationships/slideLayout" Target="../slideLayouts/slideLayout1.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image" Target="../media/image-40-1.png"/><Relationship Id="rId2" Type="http://schemas.openxmlformats.org/officeDocument/2006/relationships/slideLayout" Target="../slideLayouts/slideLayout1.xml"/><Relationship Id="rId3"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slideLayout" Target="../slideLayouts/slideLayout1.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png"/><Relationship Id="rId2" Type="http://schemas.openxmlformats.org/officeDocument/2006/relationships/slideLayout" Target="../slideLayouts/slideLayout1.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7-1.png"/><Relationship Id="rId2" Type="http://schemas.openxmlformats.org/officeDocument/2006/relationships/slideLayout" Target="../slideLayouts/slideLayout1.xml"/><Relationship Id="rId3"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48-1.png"/><Relationship Id="rId2" Type="http://schemas.openxmlformats.org/officeDocument/2006/relationships/slideLayout" Target="../slideLayouts/slideLayout1.xml"/><Relationship Id="rId3"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image-49-1.png"/><Relationship Id="rId2" Type="http://schemas.openxmlformats.org/officeDocument/2006/relationships/slideLayout" Target="../slideLayouts/slideLayout1.xml"/><Relationship Id="rId3"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image" Target="../media/image-51-1.png"/><Relationship Id="rId2" Type="http://schemas.openxmlformats.org/officeDocument/2006/relationships/slideLayout" Target="../slideLayouts/slideLayout1.xml"/><Relationship Id="rId3"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image" Target="../media/image-53-1.png"/><Relationship Id="rId2" Type="http://schemas.openxmlformats.org/officeDocument/2006/relationships/slideLayout" Target="../slideLayouts/slideLayout1.xml"/><Relationship Id="rId3"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image" Target="../media/image-54-1.png"/><Relationship Id="rId2" Type="http://schemas.openxmlformats.org/officeDocument/2006/relationships/slideLayout" Target="../slideLayouts/slideLayout1.xml"/><Relationship Id="rId3"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image" Target="../media/image-55-1.png"/><Relationship Id="rId2" Type="http://schemas.openxmlformats.org/officeDocument/2006/relationships/slideLayout" Target="../slideLayouts/slideLayout1.xml"/><Relationship Id="rId3"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image" Target="../media/image-58-1.png"/><Relationship Id="rId2" Type="http://schemas.openxmlformats.org/officeDocument/2006/relationships/slideLayout" Target="../slideLayouts/slideLayout1.xml"/><Relationship Id="rId3"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image" Target="../media/image-59-1.png"/><Relationship Id="rId2" Type="http://schemas.openxmlformats.org/officeDocument/2006/relationships/slideLayout" Target="../slideLayouts/slideLayout1.xml"/><Relationship Id="rId3"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image" Target="../media/image-60-1.png"/><Relationship Id="rId2" Type="http://schemas.openxmlformats.org/officeDocument/2006/relationships/slideLayout" Target="../slideLayouts/slideLayout1.xml"/><Relationship Id="rId3"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image" Target="../media/image-61-1.png"/><Relationship Id="rId2" Type="http://schemas.openxmlformats.org/officeDocument/2006/relationships/slideLayout" Target="../slideLayouts/slideLayout1.xml"/><Relationship Id="rId3"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image" Target="../media/image-62-1.png"/><Relationship Id="rId2" Type="http://schemas.openxmlformats.org/officeDocument/2006/relationships/image" Target="../media/image-62-2.png"/><Relationship Id="rId3" Type="http://schemas.openxmlformats.org/officeDocument/2006/relationships/slideLayout" Target="../slideLayouts/slideLayout1.xml"/><Relationship Id="rId4"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image" Target="../media/image-63-1.png"/><Relationship Id="rId2" Type="http://schemas.openxmlformats.org/officeDocument/2006/relationships/slideLayout" Target="../slideLayouts/slideLayout1.xml"/><Relationship Id="rId3"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image" Target="../media/image-65-1.png"/><Relationship Id="rId2" Type="http://schemas.openxmlformats.org/officeDocument/2006/relationships/slideLayout" Target="../slideLayouts/slideLayout1.xml"/><Relationship Id="rId3"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image" Target="../media/image-69-1.png"/><Relationship Id="rId2" Type="http://schemas.openxmlformats.org/officeDocument/2006/relationships/slideLayout" Target="../slideLayouts/slideLayout1.xml"/><Relationship Id="rId3"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image" Target="../media/image-73-1.png"/><Relationship Id="rId2" Type="http://schemas.openxmlformats.org/officeDocument/2006/relationships/slideLayout" Target="../slideLayouts/slideLayout1.xml"/><Relationship Id="rId3"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image" Target="../media/image-77-1.png"/><Relationship Id="rId2" Type="http://schemas.openxmlformats.org/officeDocument/2006/relationships/slideLayout" Target="../slideLayouts/slideLayout1.xml"/><Relationship Id="rId3"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image" Target="../media/image-80-1.png"/><Relationship Id="rId2" Type="http://schemas.openxmlformats.org/officeDocument/2006/relationships/slideLayout" Target="../slideLayouts/slideLayout1.xml"/><Relationship Id="rId3"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6264F"/>
        </a:solidFill>
      </p:bgPr>
    </p:bg>
    <p:spTree>
      <p:nvGrpSpPr>
        <p:cNvPr id="1" name=""/>
        <p:cNvGrpSpPr/>
        <p:nvPr/>
      </p:nvGrpSpPr>
      <p:grpSpPr>
        <a:xfrm>
          <a:off x="0" y="0"/>
          <a:ext cx="0" cy="0"/>
          <a:chOff x="0" y="0"/>
          <a:chExt cx="0" cy="0"/>
        </a:xfrm>
      </p:grpSpPr>
      <p:sp>
        <p:nvSpPr>
          <p:cNvPr id="2" name="Shape 0"/>
          <p:cNvSpPr/>
          <p:nvPr/>
        </p:nvSpPr>
        <p:spPr>
          <a:xfrm>
            <a:off x="0" y="0"/>
            <a:ext cx="9144000" cy="128016"/>
          </a:xfrm>
          <a:prstGeom prst="rect">
            <a:avLst/>
          </a:prstGeom>
          <a:solidFill>
            <a:srgbClr val="C9A227"/>
          </a:solidFill>
          <a:ln/>
        </p:spPr>
      </p:sp>
      <p:sp>
        <p:nvSpPr>
          <p:cNvPr id="3" name="Shape 1"/>
          <p:cNvSpPr/>
          <p:nvPr/>
        </p:nvSpPr>
        <p:spPr>
          <a:xfrm>
            <a:off x="0" y="5015484"/>
            <a:ext cx="9144000" cy="128016"/>
          </a:xfrm>
          <a:prstGeom prst="rect">
            <a:avLst/>
          </a:prstGeom>
          <a:solidFill>
            <a:srgbClr val="C9A227"/>
          </a:solidFill>
          <a:ln/>
        </p:spPr>
      </p:sp>
      <p:sp>
        <p:nvSpPr>
          <p:cNvPr id="4" name="Text 2"/>
          <p:cNvSpPr/>
          <p:nvPr/>
        </p:nvSpPr>
        <p:spPr>
          <a:xfrm>
            <a:off x="640080" y="1417320"/>
            <a:ext cx="7863840" cy="914400"/>
          </a:xfrm>
          <a:prstGeom prst="rect">
            <a:avLst/>
          </a:prstGeom>
          <a:noFill/>
          <a:ln/>
        </p:spPr>
        <p:txBody>
          <a:bodyPr wrap="square" rtlCol="0" anchor="ctr"/>
          <a:lstStyle/>
          <a:p>
            <a:pPr algn="ctr" indent="0" marL="0">
              <a:buNone/>
            </a:pPr>
            <a:r>
              <a:rPr lang="en-US" sz="4600" b="1" dirty="0">
                <a:solidFill>
                  <a:srgbClr val="FFFFFF"/>
                </a:solidFill>
                <a:latin typeface="Georgia" pitchFamily="34" charset="0"/>
                <a:ea typeface="Georgia" pitchFamily="34" charset="-122"/>
                <a:cs typeface="Georgia" pitchFamily="34" charset="-120"/>
              </a:rPr>
              <a:t>FUNCTIONS OF THE CMA</a:t>
            </a:r>
            <a:endParaRPr lang="en-US" sz="4600" dirty="0"/>
          </a:p>
        </p:txBody>
      </p:sp>
      <p:sp>
        <p:nvSpPr>
          <p:cNvPr id="5" name="Text 3"/>
          <p:cNvSpPr/>
          <p:nvPr/>
        </p:nvSpPr>
        <p:spPr>
          <a:xfrm>
            <a:off x="640080" y="2286000"/>
            <a:ext cx="7863840" cy="457200"/>
          </a:xfrm>
          <a:prstGeom prst="rect">
            <a:avLst/>
          </a:prstGeom>
          <a:noFill/>
          <a:ln/>
        </p:spPr>
        <p:txBody>
          <a:bodyPr wrap="square" rtlCol="0" anchor="ctr"/>
          <a:lstStyle/>
          <a:p>
            <a:pPr algn="ctr" indent="0" marL="0">
              <a:buNone/>
            </a:pPr>
            <a:r>
              <a:rPr lang="en-US" sz="1800" i="1" dirty="0">
                <a:solidFill>
                  <a:srgbClr val="C9A227"/>
                </a:solidFill>
                <a:latin typeface="Georgia" pitchFamily="34" charset="0"/>
                <a:ea typeface="Georgia" pitchFamily="34" charset="-122"/>
                <a:cs typeface="Georgia" pitchFamily="34" charset="-120"/>
              </a:rPr>
              <a:t>Complete Study Guide · Legal, Administrative, and Clinical</a:t>
            </a:r>
            <a:endParaRPr lang="en-US" sz="1800" dirty="0"/>
          </a:p>
        </p:txBody>
      </p:sp>
      <p:sp>
        <p:nvSpPr>
          <p:cNvPr id="6" name="Shape 4"/>
          <p:cNvSpPr/>
          <p:nvPr/>
        </p:nvSpPr>
        <p:spPr>
          <a:xfrm>
            <a:off x="3657600" y="2880360"/>
            <a:ext cx="1828800" cy="0"/>
          </a:xfrm>
          <a:prstGeom prst="line">
            <a:avLst/>
          </a:prstGeom>
          <a:noFill/>
          <a:ln w="15875">
            <a:solidFill>
              <a:srgbClr val="C9A227"/>
            </a:solidFill>
            <a:prstDash val="solid"/>
          </a:ln>
        </p:spPr>
      </p:sp>
      <p:sp>
        <p:nvSpPr>
          <p:cNvPr id="7" name="Text 5"/>
          <p:cNvSpPr/>
          <p:nvPr/>
        </p:nvSpPr>
        <p:spPr>
          <a:xfrm>
            <a:off x="640080" y="3017520"/>
            <a:ext cx="7863840" cy="320040"/>
          </a:xfrm>
          <a:prstGeom prst="rect">
            <a:avLst/>
          </a:prstGeom>
          <a:noFill/>
          <a:ln/>
        </p:spPr>
        <p:txBody>
          <a:bodyPr wrap="square" rtlCol="0" anchor="ctr"/>
          <a:lstStyle/>
          <a:p>
            <a:pPr algn="ctr" indent="0" marL="0">
              <a:buNone/>
            </a:pPr>
            <a:r>
              <a:rPr lang="en-US" sz="1400" dirty="0">
                <a:solidFill>
                  <a:srgbClr val="D7DEEE"/>
                </a:solidFill>
                <a:latin typeface="Calibri" pitchFamily="34" charset="0"/>
                <a:ea typeface="Calibri" pitchFamily="34" charset="-122"/>
                <a:cs typeface="Calibri" pitchFamily="34" charset="-120"/>
              </a:rPr>
              <a:t>Certified Medical Assistant (CMA)</a:t>
            </a:r>
            <a:endParaRPr lang="en-US" sz="1400" dirty="0"/>
          </a:p>
        </p:txBody>
      </p:sp>
      <p:sp>
        <p:nvSpPr>
          <p:cNvPr id="8" name="Text 6"/>
          <p:cNvSpPr/>
          <p:nvPr/>
        </p:nvSpPr>
        <p:spPr>
          <a:xfrm>
            <a:off x="640080" y="3931920"/>
            <a:ext cx="7863840" cy="320040"/>
          </a:xfrm>
          <a:prstGeom prst="rect">
            <a:avLst/>
          </a:prstGeom>
          <a:noFill/>
          <a:ln/>
        </p:spPr>
        <p:txBody>
          <a:bodyPr wrap="square" rtlCol="0" anchor="ctr"/>
          <a:lstStyle/>
          <a:p>
            <a:pPr algn="ctr" indent="0" marL="0">
              <a:buNone/>
            </a:pPr>
            <a:r>
              <a:rPr lang="en-US" sz="1200" dirty="0">
                <a:solidFill>
                  <a:srgbClr val="A9B6D4"/>
                </a:solidFill>
                <a:latin typeface="Calibri" pitchFamily="34" charset="0"/>
                <a:ea typeface="Calibri" pitchFamily="34" charset="-122"/>
                <a:cs typeface="Calibri" pitchFamily="34" charset="-120"/>
              </a:rPr>
              <a:t>ICS · Institute of Health Sciences  |  CRUZ Home Care &amp; Educational Services</a:t>
            </a:r>
            <a:endParaRPr lang="en-US" sz="1200" dirty="0"/>
          </a:p>
        </p:txBody>
      </p:sp>
      <p:sp>
        <p:nvSpPr>
          <p:cNvPr id="9" name="Text 7"/>
          <p:cNvSpPr/>
          <p:nvPr/>
        </p:nvSpPr>
        <p:spPr>
          <a:xfrm>
            <a:off x="640080" y="4224528"/>
            <a:ext cx="7863840" cy="320040"/>
          </a:xfrm>
          <a:prstGeom prst="rect">
            <a:avLst/>
          </a:prstGeom>
          <a:noFill/>
          <a:ln/>
        </p:spPr>
        <p:txBody>
          <a:bodyPr wrap="square" rtlCol="0" anchor="ctr"/>
          <a:lstStyle/>
          <a:p>
            <a:pPr algn="ctr" indent="0" marL="0">
              <a:buNone/>
            </a:pPr>
            <a:r>
              <a:rPr lang="en-US" sz="1200" i="1" dirty="0">
                <a:solidFill>
                  <a:srgbClr val="C9A227"/>
                </a:solidFill>
                <a:latin typeface="Georgia" pitchFamily="34" charset="0"/>
                <a:ea typeface="Georgia" pitchFamily="34" charset="-122"/>
                <a:cs typeface="Georgia" pitchFamily="34" charset="-120"/>
              </a:rPr>
              <a:t>We care with heart</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11480" y="201168"/>
            <a:ext cx="8321040" cy="228600"/>
          </a:xfrm>
          <a:prstGeom prst="rect">
            <a:avLst/>
          </a:prstGeom>
          <a:noFill/>
          <a:ln/>
        </p:spPr>
        <p:txBody>
          <a:bodyPr wrap="square" rtlCol="0" anchor="ctr"/>
          <a:lstStyle/>
          <a:p>
            <a:pPr indent="0" marL="0">
              <a:buNone/>
            </a:pPr>
            <a:r>
              <a:rPr lang="en-US" sz="1000" b="1" spc="200" kern="0" dirty="0">
                <a:solidFill>
                  <a:srgbClr val="C9A227"/>
                </a:solidFill>
                <a:latin typeface="Calibri" pitchFamily="34" charset="0"/>
                <a:ea typeface="Calibri" pitchFamily="34" charset="-122"/>
                <a:cs typeface="Calibri" pitchFamily="34" charset="-120"/>
              </a:rPr>
              <a:t>STUDY GUIDE</a:t>
            </a:r>
            <a:endParaRPr lang="en-US" sz="1000" dirty="0"/>
          </a:p>
        </p:txBody>
      </p:sp>
      <p:sp>
        <p:nvSpPr>
          <p:cNvPr id="3" name="Text 1"/>
          <p:cNvSpPr/>
          <p:nvPr/>
        </p:nvSpPr>
        <p:spPr>
          <a:xfrm>
            <a:off x="411480" y="438912"/>
            <a:ext cx="8321040" cy="502920"/>
          </a:xfrm>
          <a:prstGeom prst="rect">
            <a:avLst/>
          </a:prstGeom>
          <a:noFill/>
          <a:ln/>
        </p:spPr>
        <p:txBody>
          <a:bodyPr wrap="square" rtlCol="0" anchor="ctr"/>
          <a:lstStyle/>
          <a:p>
            <a:pPr indent="0" marL="0">
              <a:buNone/>
            </a:pPr>
            <a:r>
              <a:rPr lang="en-US" sz="2600" b="1" dirty="0">
                <a:solidFill>
                  <a:srgbClr val="16264F"/>
                </a:solidFill>
                <a:latin typeface="Georgia" pitchFamily="34" charset="0"/>
                <a:ea typeface="Georgia" pitchFamily="34" charset="-122"/>
                <a:cs typeface="Georgia" pitchFamily="34" charset="-120"/>
              </a:rPr>
              <a:t>Guide Content</a:t>
            </a:r>
            <a:endParaRPr lang="en-US" sz="2600" dirty="0"/>
          </a:p>
        </p:txBody>
      </p:sp>
      <p:sp>
        <p:nvSpPr>
          <p:cNvPr id="4" name="Shape 2"/>
          <p:cNvSpPr/>
          <p:nvPr/>
        </p:nvSpPr>
        <p:spPr>
          <a:xfrm>
            <a:off x="457200" y="987552"/>
            <a:ext cx="8229600" cy="246888"/>
          </a:xfrm>
          <a:prstGeom prst="rect">
            <a:avLst/>
          </a:prstGeom>
          <a:solidFill>
            <a:srgbClr val="F2F4F8"/>
          </a:solidFill>
          <a:ln/>
        </p:spPr>
      </p:sp>
      <p:sp>
        <p:nvSpPr>
          <p:cNvPr id="5" name="Shape 3"/>
          <p:cNvSpPr/>
          <p:nvPr/>
        </p:nvSpPr>
        <p:spPr>
          <a:xfrm>
            <a:off x="457200" y="987552"/>
            <a:ext cx="54864" cy="246888"/>
          </a:xfrm>
          <a:prstGeom prst="rect">
            <a:avLst/>
          </a:prstGeom>
          <a:solidFill>
            <a:srgbClr val="C9A227"/>
          </a:solidFill>
          <a:ln/>
        </p:spPr>
      </p:sp>
      <p:sp>
        <p:nvSpPr>
          <p:cNvPr id="6" name="Text 4"/>
          <p:cNvSpPr/>
          <p:nvPr/>
        </p:nvSpPr>
        <p:spPr>
          <a:xfrm>
            <a:off x="603504" y="987552"/>
            <a:ext cx="411480" cy="246888"/>
          </a:xfrm>
          <a:prstGeom prst="rect">
            <a:avLst/>
          </a:prstGeom>
          <a:noFill/>
          <a:ln/>
        </p:spPr>
        <p:txBody>
          <a:bodyPr wrap="square" rtlCol="0" anchor="ctr"/>
          <a:lstStyle/>
          <a:p>
            <a:pPr indent="0" marL="0">
              <a:buNone/>
            </a:pPr>
            <a:r>
              <a:rPr lang="en-US" sz="1250" b="1" dirty="0">
                <a:solidFill>
                  <a:srgbClr val="C9A227"/>
                </a:solidFill>
                <a:latin typeface="Georgia" pitchFamily="34" charset="0"/>
                <a:ea typeface="Georgia" pitchFamily="34" charset="-122"/>
                <a:cs typeface="Georgia" pitchFamily="34" charset="-120"/>
              </a:rPr>
              <a:t>1</a:t>
            </a:r>
            <a:endParaRPr lang="en-US" sz="1250" dirty="0"/>
          </a:p>
        </p:txBody>
      </p:sp>
      <p:sp>
        <p:nvSpPr>
          <p:cNvPr id="7" name="Text 5"/>
          <p:cNvSpPr/>
          <p:nvPr/>
        </p:nvSpPr>
        <p:spPr>
          <a:xfrm>
            <a:off x="1051560" y="987552"/>
            <a:ext cx="3566160" cy="246888"/>
          </a:xfrm>
          <a:prstGeom prst="rect">
            <a:avLst/>
          </a:prstGeom>
          <a:noFill/>
          <a:ln/>
        </p:spPr>
        <p:txBody>
          <a:bodyPr wrap="square" rtlCol="0" anchor="ctr"/>
          <a:lstStyle/>
          <a:p>
            <a:pPr indent="0" marL="0">
              <a:buNone/>
            </a:pPr>
            <a:r>
              <a:rPr lang="en-US" sz="1100" b="1" dirty="0">
                <a:solidFill>
                  <a:srgbClr val="16264F"/>
                </a:solidFill>
                <a:latin typeface="Calibri" pitchFamily="34" charset="0"/>
                <a:ea typeface="Calibri" pitchFamily="34" charset="-122"/>
                <a:cs typeface="Calibri" pitchFamily="34" charset="-120"/>
              </a:rPr>
              <a:t>Legal Guidelines and Agencies</a:t>
            </a:r>
            <a:endParaRPr lang="en-US" sz="1100" dirty="0"/>
          </a:p>
        </p:txBody>
      </p:sp>
      <p:sp>
        <p:nvSpPr>
          <p:cNvPr id="8" name="Text 6"/>
          <p:cNvSpPr/>
          <p:nvPr/>
        </p:nvSpPr>
        <p:spPr>
          <a:xfrm>
            <a:off x="4617720" y="987552"/>
            <a:ext cx="3931920" cy="246888"/>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ADA · OSHA · HCS/NFPA · CMS · FDA · DEA</a:t>
            </a:r>
            <a:endParaRPr lang="en-US" sz="900" dirty="0"/>
          </a:p>
        </p:txBody>
      </p:sp>
      <p:sp>
        <p:nvSpPr>
          <p:cNvPr id="9" name="Shape 7"/>
          <p:cNvSpPr/>
          <p:nvPr/>
        </p:nvSpPr>
        <p:spPr>
          <a:xfrm>
            <a:off x="457200" y="1248156"/>
            <a:ext cx="8229600" cy="246888"/>
          </a:xfrm>
          <a:prstGeom prst="rect">
            <a:avLst/>
          </a:prstGeom>
          <a:solidFill>
            <a:srgbClr val="F2F4F8"/>
          </a:solidFill>
          <a:ln/>
        </p:spPr>
      </p:sp>
      <p:sp>
        <p:nvSpPr>
          <p:cNvPr id="10" name="Shape 8"/>
          <p:cNvSpPr/>
          <p:nvPr/>
        </p:nvSpPr>
        <p:spPr>
          <a:xfrm>
            <a:off x="457200" y="1248156"/>
            <a:ext cx="54864" cy="246888"/>
          </a:xfrm>
          <a:prstGeom prst="rect">
            <a:avLst/>
          </a:prstGeom>
          <a:solidFill>
            <a:srgbClr val="C9A227"/>
          </a:solidFill>
          <a:ln/>
        </p:spPr>
      </p:sp>
      <p:sp>
        <p:nvSpPr>
          <p:cNvPr id="11" name="Text 9"/>
          <p:cNvSpPr/>
          <p:nvPr/>
        </p:nvSpPr>
        <p:spPr>
          <a:xfrm>
            <a:off x="603504" y="1248156"/>
            <a:ext cx="411480" cy="246888"/>
          </a:xfrm>
          <a:prstGeom prst="rect">
            <a:avLst/>
          </a:prstGeom>
          <a:noFill/>
          <a:ln/>
        </p:spPr>
        <p:txBody>
          <a:bodyPr wrap="square" rtlCol="0" anchor="ctr"/>
          <a:lstStyle/>
          <a:p>
            <a:pPr indent="0" marL="0">
              <a:buNone/>
            </a:pPr>
            <a:r>
              <a:rPr lang="en-US" sz="1250" b="1" dirty="0">
                <a:solidFill>
                  <a:srgbClr val="C9A227"/>
                </a:solidFill>
                <a:latin typeface="Georgia" pitchFamily="34" charset="0"/>
                <a:ea typeface="Georgia" pitchFamily="34" charset="-122"/>
                <a:cs typeface="Georgia" pitchFamily="34" charset="-120"/>
              </a:rPr>
              <a:t>2</a:t>
            </a:r>
            <a:endParaRPr lang="en-US" sz="1250" dirty="0"/>
          </a:p>
        </p:txBody>
      </p:sp>
      <p:sp>
        <p:nvSpPr>
          <p:cNvPr id="12" name="Text 10"/>
          <p:cNvSpPr/>
          <p:nvPr/>
        </p:nvSpPr>
        <p:spPr>
          <a:xfrm>
            <a:off x="1051560" y="1248156"/>
            <a:ext cx="3566160" cy="246888"/>
          </a:xfrm>
          <a:prstGeom prst="rect">
            <a:avLst/>
          </a:prstGeom>
          <a:noFill/>
          <a:ln/>
        </p:spPr>
        <p:txBody>
          <a:bodyPr wrap="square" rtlCol="0" anchor="ctr"/>
          <a:lstStyle/>
          <a:p>
            <a:pPr indent="0" marL="0">
              <a:buNone/>
            </a:pPr>
            <a:r>
              <a:rPr lang="en-US" sz="1100" b="1" dirty="0">
                <a:solidFill>
                  <a:srgbClr val="16264F"/>
                </a:solidFill>
                <a:latin typeface="Calibri" pitchFamily="34" charset="0"/>
                <a:ea typeface="Calibri" pitchFamily="34" charset="-122"/>
                <a:cs typeface="Calibri" pitchFamily="34" charset="-120"/>
              </a:rPr>
              <a:t>Administrative Area</a:t>
            </a:r>
            <a:endParaRPr lang="en-US" sz="1100" dirty="0"/>
          </a:p>
        </p:txBody>
      </p:sp>
      <p:sp>
        <p:nvSpPr>
          <p:cNvPr id="13" name="Text 11"/>
          <p:cNvSpPr/>
          <p:nvPr/>
        </p:nvSpPr>
        <p:spPr>
          <a:xfrm>
            <a:off x="4617720" y="1248156"/>
            <a:ext cx="3931920" cy="246888"/>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Patient Management · Appointments · Insurance · Collections</a:t>
            </a:r>
            <a:endParaRPr lang="en-US" sz="900" dirty="0"/>
          </a:p>
        </p:txBody>
      </p:sp>
      <p:sp>
        <p:nvSpPr>
          <p:cNvPr id="14" name="Shape 12"/>
          <p:cNvSpPr/>
          <p:nvPr/>
        </p:nvSpPr>
        <p:spPr>
          <a:xfrm>
            <a:off x="457200" y="1508760"/>
            <a:ext cx="8229600" cy="246888"/>
          </a:xfrm>
          <a:prstGeom prst="rect">
            <a:avLst/>
          </a:prstGeom>
          <a:solidFill>
            <a:srgbClr val="F2F4F8"/>
          </a:solidFill>
          <a:ln/>
        </p:spPr>
      </p:sp>
      <p:sp>
        <p:nvSpPr>
          <p:cNvPr id="15" name="Shape 13"/>
          <p:cNvSpPr/>
          <p:nvPr/>
        </p:nvSpPr>
        <p:spPr>
          <a:xfrm>
            <a:off x="457200" y="1508760"/>
            <a:ext cx="54864" cy="246888"/>
          </a:xfrm>
          <a:prstGeom prst="rect">
            <a:avLst/>
          </a:prstGeom>
          <a:solidFill>
            <a:srgbClr val="C9A227"/>
          </a:solidFill>
          <a:ln/>
        </p:spPr>
      </p:sp>
      <p:sp>
        <p:nvSpPr>
          <p:cNvPr id="16" name="Text 14"/>
          <p:cNvSpPr/>
          <p:nvPr/>
        </p:nvSpPr>
        <p:spPr>
          <a:xfrm>
            <a:off x="603504" y="1508760"/>
            <a:ext cx="411480" cy="246888"/>
          </a:xfrm>
          <a:prstGeom prst="rect">
            <a:avLst/>
          </a:prstGeom>
          <a:noFill/>
          <a:ln/>
        </p:spPr>
        <p:txBody>
          <a:bodyPr wrap="square" rtlCol="0" anchor="ctr"/>
          <a:lstStyle/>
          <a:p>
            <a:pPr indent="0" marL="0">
              <a:buNone/>
            </a:pPr>
            <a:r>
              <a:rPr lang="en-US" sz="1250" b="1" dirty="0">
                <a:solidFill>
                  <a:srgbClr val="C9A227"/>
                </a:solidFill>
                <a:latin typeface="Georgia" pitchFamily="34" charset="0"/>
                <a:ea typeface="Georgia" pitchFamily="34" charset="-122"/>
                <a:cs typeface="Georgia" pitchFamily="34" charset="-120"/>
              </a:rPr>
              <a:t>3</a:t>
            </a:r>
            <a:endParaRPr lang="en-US" sz="1250" dirty="0"/>
          </a:p>
        </p:txBody>
      </p:sp>
      <p:sp>
        <p:nvSpPr>
          <p:cNvPr id="17" name="Text 15"/>
          <p:cNvSpPr/>
          <p:nvPr/>
        </p:nvSpPr>
        <p:spPr>
          <a:xfrm>
            <a:off x="1051560" y="1508760"/>
            <a:ext cx="3566160" cy="246888"/>
          </a:xfrm>
          <a:prstGeom prst="rect">
            <a:avLst/>
          </a:prstGeom>
          <a:noFill/>
          <a:ln/>
        </p:spPr>
        <p:txBody>
          <a:bodyPr wrap="square" rtlCol="0" anchor="ctr"/>
          <a:lstStyle/>
          <a:p>
            <a:pPr indent="0" marL="0">
              <a:buNone/>
            </a:pPr>
            <a:r>
              <a:rPr lang="en-US" sz="1100" b="1" dirty="0">
                <a:solidFill>
                  <a:srgbClr val="16264F"/>
                </a:solidFill>
                <a:latin typeface="Calibri" pitchFamily="34" charset="0"/>
                <a:ea typeface="Calibri" pitchFamily="34" charset="-122"/>
                <a:cs typeface="Calibri" pitchFamily="34" charset="-120"/>
              </a:rPr>
              <a:t>Anatomy: Body Systems</a:t>
            </a:r>
            <a:endParaRPr lang="en-US" sz="1100" dirty="0"/>
          </a:p>
        </p:txBody>
      </p:sp>
      <p:sp>
        <p:nvSpPr>
          <p:cNvPr id="18" name="Text 16"/>
          <p:cNvSpPr/>
          <p:nvPr/>
        </p:nvSpPr>
        <p:spPr>
          <a:xfrm>
            <a:off x="4617720" y="1508760"/>
            <a:ext cx="3931920" cy="246888"/>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The 11 Systems · Homeostasis · Terminology</a:t>
            </a:r>
            <a:endParaRPr lang="en-US" sz="900" dirty="0"/>
          </a:p>
        </p:txBody>
      </p:sp>
      <p:sp>
        <p:nvSpPr>
          <p:cNvPr id="19" name="Shape 17"/>
          <p:cNvSpPr/>
          <p:nvPr/>
        </p:nvSpPr>
        <p:spPr>
          <a:xfrm>
            <a:off x="457200" y="1769364"/>
            <a:ext cx="8229600" cy="246888"/>
          </a:xfrm>
          <a:prstGeom prst="rect">
            <a:avLst/>
          </a:prstGeom>
          <a:solidFill>
            <a:srgbClr val="F2F4F8"/>
          </a:solidFill>
          <a:ln/>
        </p:spPr>
      </p:sp>
      <p:sp>
        <p:nvSpPr>
          <p:cNvPr id="20" name="Shape 18"/>
          <p:cNvSpPr/>
          <p:nvPr/>
        </p:nvSpPr>
        <p:spPr>
          <a:xfrm>
            <a:off x="457200" y="1769364"/>
            <a:ext cx="54864" cy="246888"/>
          </a:xfrm>
          <a:prstGeom prst="rect">
            <a:avLst/>
          </a:prstGeom>
          <a:solidFill>
            <a:srgbClr val="C9A227"/>
          </a:solidFill>
          <a:ln/>
        </p:spPr>
      </p:sp>
      <p:sp>
        <p:nvSpPr>
          <p:cNvPr id="21" name="Text 19"/>
          <p:cNvSpPr/>
          <p:nvPr/>
        </p:nvSpPr>
        <p:spPr>
          <a:xfrm>
            <a:off x="603504" y="1769364"/>
            <a:ext cx="411480" cy="246888"/>
          </a:xfrm>
          <a:prstGeom prst="rect">
            <a:avLst/>
          </a:prstGeom>
          <a:noFill/>
          <a:ln/>
        </p:spPr>
        <p:txBody>
          <a:bodyPr wrap="square" rtlCol="0" anchor="ctr"/>
          <a:lstStyle/>
          <a:p>
            <a:pPr indent="0" marL="0">
              <a:buNone/>
            </a:pPr>
            <a:r>
              <a:rPr lang="en-US" sz="1250" b="1" dirty="0">
                <a:solidFill>
                  <a:srgbClr val="C9A227"/>
                </a:solidFill>
                <a:latin typeface="Georgia" pitchFamily="34" charset="0"/>
                <a:ea typeface="Georgia" pitchFamily="34" charset="-122"/>
                <a:cs typeface="Georgia" pitchFamily="34" charset="-120"/>
              </a:rPr>
              <a:t>4</a:t>
            </a:r>
            <a:endParaRPr lang="en-US" sz="1250" dirty="0"/>
          </a:p>
        </p:txBody>
      </p:sp>
      <p:sp>
        <p:nvSpPr>
          <p:cNvPr id="22" name="Text 20"/>
          <p:cNvSpPr/>
          <p:nvPr/>
        </p:nvSpPr>
        <p:spPr>
          <a:xfrm>
            <a:off x="1051560" y="1769364"/>
            <a:ext cx="3566160" cy="246888"/>
          </a:xfrm>
          <a:prstGeom prst="rect">
            <a:avLst/>
          </a:prstGeom>
          <a:noFill/>
          <a:ln/>
        </p:spPr>
        <p:txBody>
          <a:bodyPr wrap="square" rtlCol="0" anchor="ctr"/>
          <a:lstStyle/>
          <a:p>
            <a:pPr indent="0" marL="0">
              <a:buNone/>
            </a:pPr>
            <a:r>
              <a:rPr lang="en-US" sz="1100" b="1" dirty="0">
                <a:solidFill>
                  <a:srgbClr val="16264F"/>
                </a:solidFill>
                <a:latin typeface="Calibri" pitchFamily="34" charset="0"/>
                <a:ea typeface="Calibri" pitchFamily="34" charset="-122"/>
                <a:cs typeface="Calibri" pitchFamily="34" charset="-120"/>
              </a:rPr>
              <a:t>Vital Signs and Assessment</a:t>
            </a:r>
            <a:endParaRPr lang="en-US" sz="1100" dirty="0"/>
          </a:p>
        </p:txBody>
      </p:sp>
      <p:sp>
        <p:nvSpPr>
          <p:cNvPr id="23" name="Text 21"/>
          <p:cNvSpPr/>
          <p:nvPr/>
        </p:nvSpPr>
        <p:spPr>
          <a:xfrm>
            <a:off x="4617720" y="1769364"/>
            <a:ext cx="3931920" cy="246888"/>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BP · Temperature · ECG · Oximetry</a:t>
            </a:r>
            <a:endParaRPr lang="en-US" sz="900" dirty="0"/>
          </a:p>
        </p:txBody>
      </p:sp>
      <p:sp>
        <p:nvSpPr>
          <p:cNvPr id="24" name="Shape 22"/>
          <p:cNvSpPr/>
          <p:nvPr/>
        </p:nvSpPr>
        <p:spPr>
          <a:xfrm>
            <a:off x="457200" y="2029968"/>
            <a:ext cx="8229600" cy="246888"/>
          </a:xfrm>
          <a:prstGeom prst="rect">
            <a:avLst/>
          </a:prstGeom>
          <a:solidFill>
            <a:srgbClr val="F2F4F8"/>
          </a:solidFill>
          <a:ln/>
        </p:spPr>
      </p:sp>
      <p:sp>
        <p:nvSpPr>
          <p:cNvPr id="25" name="Shape 23"/>
          <p:cNvSpPr/>
          <p:nvPr/>
        </p:nvSpPr>
        <p:spPr>
          <a:xfrm>
            <a:off x="457200" y="2029968"/>
            <a:ext cx="54864" cy="246888"/>
          </a:xfrm>
          <a:prstGeom prst="rect">
            <a:avLst/>
          </a:prstGeom>
          <a:solidFill>
            <a:srgbClr val="C9A227"/>
          </a:solidFill>
          <a:ln/>
        </p:spPr>
      </p:sp>
      <p:sp>
        <p:nvSpPr>
          <p:cNvPr id="26" name="Text 24"/>
          <p:cNvSpPr/>
          <p:nvPr/>
        </p:nvSpPr>
        <p:spPr>
          <a:xfrm>
            <a:off x="603504" y="2029968"/>
            <a:ext cx="411480" cy="246888"/>
          </a:xfrm>
          <a:prstGeom prst="rect">
            <a:avLst/>
          </a:prstGeom>
          <a:noFill/>
          <a:ln/>
        </p:spPr>
        <p:txBody>
          <a:bodyPr wrap="square" rtlCol="0" anchor="ctr"/>
          <a:lstStyle/>
          <a:p>
            <a:pPr indent="0" marL="0">
              <a:buNone/>
            </a:pPr>
            <a:r>
              <a:rPr lang="en-US" sz="1250" b="1" dirty="0">
                <a:solidFill>
                  <a:srgbClr val="C9A227"/>
                </a:solidFill>
                <a:latin typeface="Georgia" pitchFamily="34" charset="0"/>
                <a:ea typeface="Georgia" pitchFamily="34" charset="-122"/>
                <a:cs typeface="Georgia" pitchFamily="34" charset="-120"/>
              </a:rPr>
              <a:t>5</a:t>
            </a:r>
            <a:endParaRPr lang="en-US" sz="1250" dirty="0"/>
          </a:p>
        </p:txBody>
      </p:sp>
      <p:sp>
        <p:nvSpPr>
          <p:cNvPr id="27" name="Text 25"/>
          <p:cNvSpPr/>
          <p:nvPr/>
        </p:nvSpPr>
        <p:spPr>
          <a:xfrm>
            <a:off x="1051560" y="2029968"/>
            <a:ext cx="3566160" cy="246888"/>
          </a:xfrm>
          <a:prstGeom prst="rect">
            <a:avLst/>
          </a:prstGeom>
          <a:noFill/>
          <a:ln/>
        </p:spPr>
        <p:txBody>
          <a:bodyPr wrap="square" rtlCol="0" anchor="ctr"/>
          <a:lstStyle/>
          <a:p>
            <a:pPr indent="0" marL="0">
              <a:buNone/>
            </a:pPr>
            <a:r>
              <a:rPr lang="en-US" sz="1100" b="1" dirty="0">
                <a:solidFill>
                  <a:srgbClr val="16264F"/>
                </a:solidFill>
                <a:latin typeface="Calibri" pitchFamily="34" charset="0"/>
                <a:ea typeface="Calibri" pitchFamily="34" charset="-122"/>
                <a:cs typeface="Calibri" pitchFamily="34" charset="-120"/>
              </a:rPr>
              <a:t>Physical Exam Preparation</a:t>
            </a:r>
            <a:endParaRPr lang="en-US" sz="1100" dirty="0"/>
          </a:p>
        </p:txBody>
      </p:sp>
      <p:sp>
        <p:nvSpPr>
          <p:cNvPr id="28" name="Text 26"/>
          <p:cNvSpPr/>
          <p:nvPr/>
        </p:nvSpPr>
        <p:spPr>
          <a:xfrm>
            <a:off x="4617720" y="2029968"/>
            <a:ext cx="3931920" cy="246888"/>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Visual Acuity · Audiology · Pulmonary Function</a:t>
            </a:r>
            <a:endParaRPr lang="en-US" sz="900" dirty="0"/>
          </a:p>
        </p:txBody>
      </p:sp>
      <p:sp>
        <p:nvSpPr>
          <p:cNvPr id="29" name="Shape 27"/>
          <p:cNvSpPr/>
          <p:nvPr/>
        </p:nvSpPr>
        <p:spPr>
          <a:xfrm>
            <a:off x="457200" y="2290572"/>
            <a:ext cx="8229600" cy="246888"/>
          </a:xfrm>
          <a:prstGeom prst="rect">
            <a:avLst/>
          </a:prstGeom>
          <a:solidFill>
            <a:srgbClr val="F2F4F8"/>
          </a:solidFill>
          <a:ln/>
        </p:spPr>
      </p:sp>
      <p:sp>
        <p:nvSpPr>
          <p:cNvPr id="30" name="Shape 28"/>
          <p:cNvSpPr/>
          <p:nvPr/>
        </p:nvSpPr>
        <p:spPr>
          <a:xfrm>
            <a:off x="457200" y="2290572"/>
            <a:ext cx="54864" cy="246888"/>
          </a:xfrm>
          <a:prstGeom prst="rect">
            <a:avLst/>
          </a:prstGeom>
          <a:solidFill>
            <a:srgbClr val="C9A227"/>
          </a:solidFill>
          <a:ln/>
        </p:spPr>
      </p:sp>
      <p:sp>
        <p:nvSpPr>
          <p:cNvPr id="31" name="Text 29"/>
          <p:cNvSpPr/>
          <p:nvPr/>
        </p:nvSpPr>
        <p:spPr>
          <a:xfrm>
            <a:off x="603504" y="2290572"/>
            <a:ext cx="411480" cy="246888"/>
          </a:xfrm>
          <a:prstGeom prst="rect">
            <a:avLst/>
          </a:prstGeom>
          <a:noFill/>
          <a:ln/>
        </p:spPr>
        <p:txBody>
          <a:bodyPr wrap="square" rtlCol="0" anchor="ctr"/>
          <a:lstStyle/>
          <a:p>
            <a:pPr indent="0" marL="0">
              <a:buNone/>
            </a:pPr>
            <a:r>
              <a:rPr lang="en-US" sz="1250" b="1" dirty="0">
                <a:solidFill>
                  <a:srgbClr val="C9A227"/>
                </a:solidFill>
                <a:latin typeface="Georgia" pitchFamily="34" charset="0"/>
                <a:ea typeface="Georgia" pitchFamily="34" charset="-122"/>
                <a:cs typeface="Georgia" pitchFamily="34" charset="-120"/>
              </a:rPr>
              <a:t>6</a:t>
            </a:r>
            <a:endParaRPr lang="en-US" sz="1250" dirty="0"/>
          </a:p>
        </p:txBody>
      </p:sp>
      <p:sp>
        <p:nvSpPr>
          <p:cNvPr id="32" name="Text 30"/>
          <p:cNvSpPr/>
          <p:nvPr/>
        </p:nvSpPr>
        <p:spPr>
          <a:xfrm>
            <a:off x="1051560" y="2290572"/>
            <a:ext cx="3566160" cy="246888"/>
          </a:xfrm>
          <a:prstGeom prst="rect">
            <a:avLst/>
          </a:prstGeom>
          <a:noFill/>
          <a:ln/>
        </p:spPr>
        <p:txBody>
          <a:bodyPr wrap="square" rtlCol="0" anchor="ctr"/>
          <a:lstStyle/>
          <a:p>
            <a:pPr indent="0" marL="0">
              <a:buNone/>
            </a:pPr>
            <a:r>
              <a:rPr lang="en-US" sz="1100" b="1" dirty="0">
                <a:solidFill>
                  <a:srgbClr val="16264F"/>
                </a:solidFill>
                <a:latin typeface="Calibri" pitchFamily="34" charset="0"/>
                <a:ea typeface="Calibri" pitchFamily="34" charset="-122"/>
                <a:cs typeface="Calibri" pitchFamily="34" charset="-120"/>
              </a:rPr>
              <a:t>Heart, Circulation, and Nervous System</a:t>
            </a:r>
            <a:endParaRPr lang="en-US" sz="1100" dirty="0"/>
          </a:p>
        </p:txBody>
      </p:sp>
      <p:sp>
        <p:nvSpPr>
          <p:cNvPr id="33" name="Text 31"/>
          <p:cNvSpPr/>
          <p:nvPr/>
        </p:nvSpPr>
        <p:spPr>
          <a:xfrm>
            <a:off x="4617720" y="2290572"/>
            <a:ext cx="3931920" cy="246888"/>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Chambers and Valves · Gas Exchange</a:t>
            </a:r>
            <a:endParaRPr lang="en-US" sz="900" dirty="0"/>
          </a:p>
        </p:txBody>
      </p:sp>
      <p:sp>
        <p:nvSpPr>
          <p:cNvPr id="34" name="Shape 32"/>
          <p:cNvSpPr/>
          <p:nvPr/>
        </p:nvSpPr>
        <p:spPr>
          <a:xfrm>
            <a:off x="457200" y="2551176"/>
            <a:ext cx="8229600" cy="246888"/>
          </a:xfrm>
          <a:prstGeom prst="rect">
            <a:avLst/>
          </a:prstGeom>
          <a:solidFill>
            <a:srgbClr val="F2F4F8"/>
          </a:solidFill>
          <a:ln/>
        </p:spPr>
      </p:sp>
      <p:sp>
        <p:nvSpPr>
          <p:cNvPr id="35" name="Shape 33"/>
          <p:cNvSpPr/>
          <p:nvPr/>
        </p:nvSpPr>
        <p:spPr>
          <a:xfrm>
            <a:off x="457200" y="2551176"/>
            <a:ext cx="54864" cy="246888"/>
          </a:xfrm>
          <a:prstGeom prst="rect">
            <a:avLst/>
          </a:prstGeom>
          <a:solidFill>
            <a:srgbClr val="C9A227"/>
          </a:solidFill>
          <a:ln/>
        </p:spPr>
      </p:sp>
      <p:sp>
        <p:nvSpPr>
          <p:cNvPr id="36" name="Text 34"/>
          <p:cNvSpPr/>
          <p:nvPr/>
        </p:nvSpPr>
        <p:spPr>
          <a:xfrm>
            <a:off x="603504" y="2551176"/>
            <a:ext cx="411480" cy="246888"/>
          </a:xfrm>
          <a:prstGeom prst="rect">
            <a:avLst/>
          </a:prstGeom>
          <a:noFill/>
          <a:ln/>
        </p:spPr>
        <p:txBody>
          <a:bodyPr wrap="square" rtlCol="0" anchor="ctr"/>
          <a:lstStyle/>
          <a:p>
            <a:pPr indent="0" marL="0">
              <a:buNone/>
            </a:pPr>
            <a:r>
              <a:rPr lang="en-US" sz="1250" b="1" dirty="0">
                <a:solidFill>
                  <a:srgbClr val="C9A227"/>
                </a:solidFill>
                <a:latin typeface="Georgia" pitchFamily="34" charset="0"/>
                <a:ea typeface="Georgia" pitchFamily="34" charset="-122"/>
                <a:cs typeface="Georgia" pitchFamily="34" charset="-120"/>
              </a:rPr>
              <a:t>7</a:t>
            </a:r>
            <a:endParaRPr lang="en-US" sz="1250" dirty="0"/>
          </a:p>
        </p:txBody>
      </p:sp>
      <p:sp>
        <p:nvSpPr>
          <p:cNvPr id="37" name="Text 35"/>
          <p:cNvSpPr/>
          <p:nvPr/>
        </p:nvSpPr>
        <p:spPr>
          <a:xfrm>
            <a:off x="1051560" y="2551176"/>
            <a:ext cx="3566160" cy="246888"/>
          </a:xfrm>
          <a:prstGeom prst="rect">
            <a:avLst/>
          </a:prstGeom>
          <a:noFill/>
          <a:ln/>
        </p:spPr>
        <p:txBody>
          <a:bodyPr wrap="square" rtlCol="0" anchor="ctr"/>
          <a:lstStyle/>
          <a:p>
            <a:pPr indent="0" marL="0">
              <a:buNone/>
            </a:pPr>
            <a:r>
              <a:rPr lang="en-US" sz="1100" b="1" dirty="0">
                <a:solidFill>
                  <a:srgbClr val="16264F"/>
                </a:solidFill>
                <a:latin typeface="Calibri" pitchFamily="34" charset="0"/>
                <a:ea typeface="Calibri" pitchFamily="34" charset="-122"/>
                <a:cs typeface="Calibri" pitchFamily="34" charset="-120"/>
              </a:rPr>
              <a:t>Laboratory Procedures</a:t>
            </a:r>
            <a:endParaRPr lang="en-US" sz="1100" dirty="0"/>
          </a:p>
        </p:txBody>
      </p:sp>
      <p:sp>
        <p:nvSpPr>
          <p:cNvPr id="38" name="Text 36"/>
          <p:cNvSpPr/>
          <p:nvPr/>
        </p:nvSpPr>
        <p:spPr>
          <a:xfrm>
            <a:off x="4617720" y="2551176"/>
            <a:ext cx="3931920" cy="246888"/>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Venipuncture · Order of Draw · Urine · Stool</a:t>
            </a:r>
            <a:endParaRPr lang="en-US" sz="900" dirty="0"/>
          </a:p>
        </p:txBody>
      </p:sp>
      <p:sp>
        <p:nvSpPr>
          <p:cNvPr id="39" name="Shape 37"/>
          <p:cNvSpPr/>
          <p:nvPr/>
        </p:nvSpPr>
        <p:spPr>
          <a:xfrm>
            <a:off x="457200" y="2811780"/>
            <a:ext cx="8229600" cy="246888"/>
          </a:xfrm>
          <a:prstGeom prst="rect">
            <a:avLst/>
          </a:prstGeom>
          <a:solidFill>
            <a:srgbClr val="F2F4F8"/>
          </a:solidFill>
          <a:ln/>
        </p:spPr>
      </p:sp>
      <p:sp>
        <p:nvSpPr>
          <p:cNvPr id="40" name="Shape 38"/>
          <p:cNvSpPr/>
          <p:nvPr/>
        </p:nvSpPr>
        <p:spPr>
          <a:xfrm>
            <a:off x="457200" y="2811780"/>
            <a:ext cx="54864" cy="246888"/>
          </a:xfrm>
          <a:prstGeom prst="rect">
            <a:avLst/>
          </a:prstGeom>
          <a:solidFill>
            <a:srgbClr val="C9A227"/>
          </a:solidFill>
          <a:ln/>
        </p:spPr>
      </p:sp>
      <p:sp>
        <p:nvSpPr>
          <p:cNvPr id="41" name="Text 39"/>
          <p:cNvSpPr/>
          <p:nvPr/>
        </p:nvSpPr>
        <p:spPr>
          <a:xfrm>
            <a:off x="603504" y="2811780"/>
            <a:ext cx="411480" cy="246888"/>
          </a:xfrm>
          <a:prstGeom prst="rect">
            <a:avLst/>
          </a:prstGeom>
          <a:noFill/>
          <a:ln/>
        </p:spPr>
        <p:txBody>
          <a:bodyPr wrap="square" rtlCol="0" anchor="ctr"/>
          <a:lstStyle/>
          <a:p>
            <a:pPr indent="0" marL="0">
              <a:buNone/>
            </a:pPr>
            <a:r>
              <a:rPr lang="en-US" sz="1250" b="1" dirty="0">
                <a:solidFill>
                  <a:srgbClr val="C9A227"/>
                </a:solidFill>
                <a:latin typeface="Georgia" pitchFamily="34" charset="0"/>
                <a:ea typeface="Georgia" pitchFamily="34" charset="-122"/>
                <a:cs typeface="Georgia" pitchFamily="34" charset="-120"/>
              </a:rPr>
              <a:t>8</a:t>
            </a:r>
            <a:endParaRPr lang="en-US" sz="1250" dirty="0"/>
          </a:p>
        </p:txBody>
      </p:sp>
      <p:sp>
        <p:nvSpPr>
          <p:cNvPr id="42" name="Text 40"/>
          <p:cNvSpPr/>
          <p:nvPr/>
        </p:nvSpPr>
        <p:spPr>
          <a:xfrm>
            <a:off x="1051560" y="2811780"/>
            <a:ext cx="3566160" cy="246888"/>
          </a:xfrm>
          <a:prstGeom prst="rect">
            <a:avLst/>
          </a:prstGeom>
          <a:noFill/>
          <a:ln/>
        </p:spPr>
        <p:txBody>
          <a:bodyPr wrap="square" rtlCol="0" anchor="ctr"/>
          <a:lstStyle/>
          <a:p>
            <a:pPr indent="0" marL="0">
              <a:buNone/>
            </a:pPr>
            <a:r>
              <a:rPr lang="en-US" sz="1100" b="1" dirty="0">
                <a:solidFill>
                  <a:srgbClr val="16264F"/>
                </a:solidFill>
                <a:latin typeface="Calibri" pitchFamily="34" charset="0"/>
                <a:ea typeface="Calibri" pitchFamily="34" charset="-122"/>
                <a:cs typeface="Calibri" pitchFamily="34" charset="-120"/>
              </a:rPr>
              <a:t>Specimen Processing</a:t>
            </a:r>
            <a:endParaRPr lang="en-US" sz="1100" dirty="0"/>
          </a:p>
        </p:txBody>
      </p:sp>
      <p:sp>
        <p:nvSpPr>
          <p:cNvPr id="43" name="Text 41"/>
          <p:cNvSpPr/>
          <p:nvPr/>
        </p:nvSpPr>
        <p:spPr>
          <a:xfrm>
            <a:off x="4617720" y="2811780"/>
            <a:ext cx="3931920" cy="246888"/>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Hematology · Coagulation · Biochemistry · Lipids</a:t>
            </a:r>
            <a:endParaRPr lang="en-US" sz="900" dirty="0"/>
          </a:p>
        </p:txBody>
      </p:sp>
      <p:sp>
        <p:nvSpPr>
          <p:cNvPr id="44" name="Shape 42"/>
          <p:cNvSpPr/>
          <p:nvPr/>
        </p:nvSpPr>
        <p:spPr>
          <a:xfrm>
            <a:off x="457200" y="3072384"/>
            <a:ext cx="8229600" cy="246888"/>
          </a:xfrm>
          <a:prstGeom prst="rect">
            <a:avLst/>
          </a:prstGeom>
          <a:solidFill>
            <a:srgbClr val="F2F4F8"/>
          </a:solidFill>
          <a:ln/>
        </p:spPr>
      </p:sp>
      <p:sp>
        <p:nvSpPr>
          <p:cNvPr id="45" name="Shape 43"/>
          <p:cNvSpPr/>
          <p:nvPr/>
        </p:nvSpPr>
        <p:spPr>
          <a:xfrm>
            <a:off x="457200" y="3072384"/>
            <a:ext cx="54864" cy="246888"/>
          </a:xfrm>
          <a:prstGeom prst="rect">
            <a:avLst/>
          </a:prstGeom>
          <a:solidFill>
            <a:srgbClr val="C9A227"/>
          </a:solidFill>
          <a:ln/>
        </p:spPr>
      </p:sp>
      <p:sp>
        <p:nvSpPr>
          <p:cNvPr id="46" name="Text 44"/>
          <p:cNvSpPr/>
          <p:nvPr/>
        </p:nvSpPr>
        <p:spPr>
          <a:xfrm>
            <a:off x="603504" y="3072384"/>
            <a:ext cx="411480" cy="246888"/>
          </a:xfrm>
          <a:prstGeom prst="rect">
            <a:avLst/>
          </a:prstGeom>
          <a:noFill/>
          <a:ln/>
        </p:spPr>
        <p:txBody>
          <a:bodyPr wrap="square" rtlCol="0" anchor="ctr"/>
          <a:lstStyle/>
          <a:p>
            <a:pPr indent="0" marL="0">
              <a:buNone/>
            </a:pPr>
            <a:r>
              <a:rPr lang="en-US" sz="1250" b="1" dirty="0">
                <a:solidFill>
                  <a:srgbClr val="C9A227"/>
                </a:solidFill>
                <a:latin typeface="Georgia" pitchFamily="34" charset="0"/>
                <a:ea typeface="Georgia" pitchFamily="34" charset="-122"/>
                <a:cs typeface="Georgia" pitchFamily="34" charset="-120"/>
              </a:rPr>
              <a:t>9</a:t>
            </a:r>
            <a:endParaRPr lang="en-US" sz="1250" dirty="0"/>
          </a:p>
        </p:txBody>
      </p:sp>
      <p:sp>
        <p:nvSpPr>
          <p:cNvPr id="47" name="Text 45"/>
          <p:cNvSpPr/>
          <p:nvPr/>
        </p:nvSpPr>
        <p:spPr>
          <a:xfrm>
            <a:off x="1051560" y="3072384"/>
            <a:ext cx="3566160" cy="246888"/>
          </a:xfrm>
          <a:prstGeom prst="rect">
            <a:avLst/>
          </a:prstGeom>
          <a:noFill/>
          <a:ln/>
        </p:spPr>
        <p:txBody>
          <a:bodyPr wrap="square" rtlCol="0" anchor="ctr"/>
          <a:lstStyle/>
          <a:p>
            <a:pPr indent="0" marL="0">
              <a:buNone/>
            </a:pPr>
            <a:r>
              <a:rPr lang="en-US" sz="1100" b="1" dirty="0">
                <a:solidFill>
                  <a:srgbClr val="16264F"/>
                </a:solidFill>
                <a:latin typeface="Calibri" pitchFamily="34" charset="0"/>
                <a:ea typeface="Calibri" pitchFamily="34" charset="-122"/>
                <a:cs typeface="Calibri" pitchFamily="34" charset="-120"/>
              </a:rPr>
              <a:t>Technical Care and Emergencies</a:t>
            </a:r>
            <a:endParaRPr lang="en-US" sz="1100" dirty="0"/>
          </a:p>
        </p:txBody>
      </p:sp>
      <p:sp>
        <p:nvSpPr>
          <p:cNvPr id="48" name="Text 46"/>
          <p:cNvSpPr/>
          <p:nvPr/>
        </p:nvSpPr>
        <p:spPr>
          <a:xfrm>
            <a:off x="4617720" y="3072384"/>
            <a:ext cx="3931920" cy="246888"/>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Injections · Cold Chain · Crash Cart · Triage</a:t>
            </a:r>
            <a:endParaRPr lang="en-US" sz="900" dirty="0"/>
          </a:p>
        </p:txBody>
      </p:sp>
      <p:sp>
        <p:nvSpPr>
          <p:cNvPr id="49" name="Shape 47"/>
          <p:cNvSpPr/>
          <p:nvPr/>
        </p:nvSpPr>
        <p:spPr>
          <a:xfrm>
            <a:off x="457200" y="3332988"/>
            <a:ext cx="8229600" cy="246888"/>
          </a:xfrm>
          <a:prstGeom prst="rect">
            <a:avLst/>
          </a:prstGeom>
          <a:solidFill>
            <a:srgbClr val="F2F4F8"/>
          </a:solidFill>
          <a:ln/>
        </p:spPr>
      </p:sp>
      <p:sp>
        <p:nvSpPr>
          <p:cNvPr id="50" name="Shape 48"/>
          <p:cNvSpPr/>
          <p:nvPr/>
        </p:nvSpPr>
        <p:spPr>
          <a:xfrm>
            <a:off x="457200" y="3332988"/>
            <a:ext cx="54864" cy="246888"/>
          </a:xfrm>
          <a:prstGeom prst="rect">
            <a:avLst/>
          </a:prstGeom>
          <a:solidFill>
            <a:srgbClr val="C9A227"/>
          </a:solidFill>
          <a:ln/>
        </p:spPr>
      </p:sp>
      <p:sp>
        <p:nvSpPr>
          <p:cNvPr id="51" name="Text 49"/>
          <p:cNvSpPr/>
          <p:nvPr/>
        </p:nvSpPr>
        <p:spPr>
          <a:xfrm>
            <a:off x="603504" y="3332988"/>
            <a:ext cx="411480" cy="246888"/>
          </a:xfrm>
          <a:prstGeom prst="rect">
            <a:avLst/>
          </a:prstGeom>
          <a:noFill/>
          <a:ln/>
        </p:spPr>
        <p:txBody>
          <a:bodyPr wrap="square" rtlCol="0" anchor="ctr"/>
          <a:lstStyle/>
          <a:p>
            <a:pPr indent="0" marL="0">
              <a:buNone/>
            </a:pPr>
            <a:r>
              <a:rPr lang="en-US" sz="1250" b="1" dirty="0">
                <a:solidFill>
                  <a:srgbClr val="C9A227"/>
                </a:solidFill>
                <a:latin typeface="Georgia" pitchFamily="34" charset="0"/>
                <a:ea typeface="Georgia" pitchFamily="34" charset="-122"/>
                <a:cs typeface="Georgia" pitchFamily="34" charset="-120"/>
              </a:rPr>
              <a:t>10</a:t>
            </a:r>
            <a:endParaRPr lang="en-US" sz="1250" dirty="0"/>
          </a:p>
        </p:txBody>
      </p:sp>
      <p:sp>
        <p:nvSpPr>
          <p:cNvPr id="52" name="Text 50"/>
          <p:cNvSpPr/>
          <p:nvPr/>
        </p:nvSpPr>
        <p:spPr>
          <a:xfrm>
            <a:off x="1051560" y="3332988"/>
            <a:ext cx="3566160" cy="246888"/>
          </a:xfrm>
          <a:prstGeom prst="rect">
            <a:avLst/>
          </a:prstGeom>
          <a:noFill/>
          <a:ln/>
        </p:spPr>
        <p:txBody>
          <a:bodyPr wrap="square" rtlCol="0" anchor="ctr"/>
          <a:lstStyle/>
          <a:p>
            <a:pPr indent="0" marL="0">
              <a:buNone/>
            </a:pPr>
            <a:r>
              <a:rPr lang="en-US" sz="1100" b="1" dirty="0">
                <a:solidFill>
                  <a:srgbClr val="16264F"/>
                </a:solidFill>
                <a:latin typeface="Calibri" pitchFamily="34" charset="0"/>
                <a:ea typeface="Calibri" pitchFamily="34" charset="-122"/>
                <a:cs typeface="Calibri" pitchFamily="34" charset="-120"/>
              </a:rPr>
              <a:t>Basic Pharmacology</a:t>
            </a:r>
            <a:endParaRPr lang="en-US" sz="1100" dirty="0"/>
          </a:p>
        </p:txBody>
      </p:sp>
      <p:sp>
        <p:nvSpPr>
          <p:cNvPr id="53" name="Text 51"/>
          <p:cNvSpPr/>
          <p:nvPr/>
        </p:nvSpPr>
        <p:spPr>
          <a:xfrm>
            <a:off x="4617720" y="3332988"/>
            <a:ext cx="3931920" cy="246888"/>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The 7 Rights · Abbreviations · Controlled Substances</a:t>
            </a:r>
            <a:endParaRPr lang="en-US" sz="900" dirty="0"/>
          </a:p>
        </p:txBody>
      </p:sp>
      <p:sp>
        <p:nvSpPr>
          <p:cNvPr id="54" name="Shape 52"/>
          <p:cNvSpPr/>
          <p:nvPr/>
        </p:nvSpPr>
        <p:spPr>
          <a:xfrm>
            <a:off x="457200" y="3593592"/>
            <a:ext cx="8229600" cy="246888"/>
          </a:xfrm>
          <a:prstGeom prst="rect">
            <a:avLst/>
          </a:prstGeom>
          <a:solidFill>
            <a:srgbClr val="F2F4F8"/>
          </a:solidFill>
          <a:ln/>
        </p:spPr>
      </p:sp>
      <p:sp>
        <p:nvSpPr>
          <p:cNvPr id="55" name="Shape 53"/>
          <p:cNvSpPr/>
          <p:nvPr/>
        </p:nvSpPr>
        <p:spPr>
          <a:xfrm>
            <a:off x="457200" y="3593592"/>
            <a:ext cx="54864" cy="246888"/>
          </a:xfrm>
          <a:prstGeom prst="rect">
            <a:avLst/>
          </a:prstGeom>
          <a:solidFill>
            <a:srgbClr val="C9A227"/>
          </a:solidFill>
          <a:ln/>
        </p:spPr>
      </p:sp>
      <p:sp>
        <p:nvSpPr>
          <p:cNvPr id="56" name="Text 54"/>
          <p:cNvSpPr/>
          <p:nvPr/>
        </p:nvSpPr>
        <p:spPr>
          <a:xfrm>
            <a:off x="603504" y="3593592"/>
            <a:ext cx="411480" cy="246888"/>
          </a:xfrm>
          <a:prstGeom prst="rect">
            <a:avLst/>
          </a:prstGeom>
          <a:noFill/>
          <a:ln/>
        </p:spPr>
        <p:txBody>
          <a:bodyPr wrap="square" rtlCol="0" anchor="ctr"/>
          <a:lstStyle/>
          <a:p>
            <a:pPr indent="0" marL="0">
              <a:buNone/>
            </a:pPr>
            <a:r>
              <a:rPr lang="en-US" sz="1250" b="1" dirty="0">
                <a:solidFill>
                  <a:srgbClr val="C9A227"/>
                </a:solidFill>
                <a:latin typeface="Georgia" pitchFamily="34" charset="0"/>
                <a:ea typeface="Georgia" pitchFamily="34" charset="-122"/>
                <a:cs typeface="Georgia" pitchFamily="34" charset="-120"/>
              </a:rPr>
              <a:t>11</a:t>
            </a:r>
            <a:endParaRPr lang="en-US" sz="1250" dirty="0"/>
          </a:p>
        </p:txBody>
      </p:sp>
      <p:sp>
        <p:nvSpPr>
          <p:cNvPr id="57" name="Text 55"/>
          <p:cNvSpPr/>
          <p:nvPr/>
        </p:nvSpPr>
        <p:spPr>
          <a:xfrm>
            <a:off x="1051560" y="3593592"/>
            <a:ext cx="3566160" cy="246888"/>
          </a:xfrm>
          <a:prstGeom prst="rect">
            <a:avLst/>
          </a:prstGeom>
          <a:noFill/>
          <a:ln/>
        </p:spPr>
        <p:txBody>
          <a:bodyPr wrap="square" rtlCol="0" anchor="ctr"/>
          <a:lstStyle/>
          <a:p>
            <a:pPr indent="0" marL="0">
              <a:buNone/>
            </a:pPr>
            <a:r>
              <a:rPr lang="en-US" sz="1100" b="1" dirty="0">
                <a:solidFill>
                  <a:srgbClr val="16264F"/>
                </a:solidFill>
                <a:latin typeface="Calibri" pitchFamily="34" charset="0"/>
                <a:ea typeface="Calibri" pitchFamily="34" charset="-122"/>
                <a:cs typeface="Calibri" pitchFamily="34" charset="-120"/>
              </a:rPr>
              <a:t>CPR / BLS and AED Use</a:t>
            </a:r>
            <a:endParaRPr lang="en-US" sz="1100" dirty="0"/>
          </a:p>
        </p:txBody>
      </p:sp>
      <p:sp>
        <p:nvSpPr>
          <p:cNvPr id="58" name="Text 56"/>
          <p:cNvSpPr/>
          <p:nvPr/>
        </p:nvSpPr>
        <p:spPr>
          <a:xfrm>
            <a:off x="4617720" y="3593592"/>
            <a:ext cx="3931920" cy="246888"/>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C-A-B · Compressions · Defibrillator · Choking</a:t>
            </a:r>
            <a:endParaRPr lang="en-US" sz="900" dirty="0"/>
          </a:p>
        </p:txBody>
      </p:sp>
      <p:sp>
        <p:nvSpPr>
          <p:cNvPr id="59" name="Shape 57"/>
          <p:cNvSpPr/>
          <p:nvPr/>
        </p:nvSpPr>
        <p:spPr>
          <a:xfrm>
            <a:off x="457200" y="3854196"/>
            <a:ext cx="8229600" cy="246888"/>
          </a:xfrm>
          <a:prstGeom prst="rect">
            <a:avLst/>
          </a:prstGeom>
          <a:solidFill>
            <a:srgbClr val="F2F4F8"/>
          </a:solidFill>
          <a:ln/>
        </p:spPr>
      </p:sp>
      <p:sp>
        <p:nvSpPr>
          <p:cNvPr id="60" name="Shape 58"/>
          <p:cNvSpPr/>
          <p:nvPr/>
        </p:nvSpPr>
        <p:spPr>
          <a:xfrm>
            <a:off x="457200" y="3854196"/>
            <a:ext cx="54864" cy="246888"/>
          </a:xfrm>
          <a:prstGeom prst="rect">
            <a:avLst/>
          </a:prstGeom>
          <a:solidFill>
            <a:srgbClr val="C9A227"/>
          </a:solidFill>
          <a:ln/>
        </p:spPr>
      </p:sp>
      <p:sp>
        <p:nvSpPr>
          <p:cNvPr id="61" name="Text 59"/>
          <p:cNvSpPr/>
          <p:nvPr/>
        </p:nvSpPr>
        <p:spPr>
          <a:xfrm>
            <a:off x="603504" y="3854196"/>
            <a:ext cx="411480" cy="246888"/>
          </a:xfrm>
          <a:prstGeom prst="rect">
            <a:avLst/>
          </a:prstGeom>
          <a:noFill/>
          <a:ln/>
        </p:spPr>
        <p:txBody>
          <a:bodyPr wrap="square" rtlCol="0" anchor="ctr"/>
          <a:lstStyle/>
          <a:p>
            <a:pPr indent="0" marL="0">
              <a:buNone/>
            </a:pPr>
            <a:r>
              <a:rPr lang="en-US" sz="1250" b="1" dirty="0">
                <a:solidFill>
                  <a:srgbClr val="C9A227"/>
                </a:solidFill>
                <a:latin typeface="Georgia" pitchFamily="34" charset="0"/>
                <a:ea typeface="Georgia" pitchFamily="34" charset="-122"/>
                <a:cs typeface="Georgia" pitchFamily="34" charset="-120"/>
              </a:rPr>
              <a:t>12</a:t>
            </a:r>
            <a:endParaRPr lang="en-US" sz="1250" dirty="0"/>
          </a:p>
        </p:txBody>
      </p:sp>
      <p:sp>
        <p:nvSpPr>
          <p:cNvPr id="62" name="Text 60"/>
          <p:cNvSpPr/>
          <p:nvPr/>
        </p:nvSpPr>
        <p:spPr>
          <a:xfrm>
            <a:off x="1051560" y="3854196"/>
            <a:ext cx="3566160" cy="246888"/>
          </a:xfrm>
          <a:prstGeom prst="rect">
            <a:avLst/>
          </a:prstGeom>
          <a:noFill/>
          <a:ln/>
        </p:spPr>
        <p:txBody>
          <a:bodyPr wrap="square" rtlCol="0" anchor="ctr"/>
          <a:lstStyle/>
          <a:p>
            <a:pPr indent="0" marL="0">
              <a:buNone/>
            </a:pPr>
            <a:r>
              <a:rPr lang="en-US" sz="1100" b="1" dirty="0">
                <a:solidFill>
                  <a:srgbClr val="16264F"/>
                </a:solidFill>
                <a:latin typeface="Calibri" pitchFamily="34" charset="0"/>
                <a:ea typeface="Calibri" pitchFamily="34" charset="-122"/>
                <a:cs typeface="Calibri" pitchFamily="34" charset="-120"/>
              </a:rPr>
              <a:t>Asepsis, Sterilization, and PPE</a:t>
            </a:r>
            <a:endParaRPr lang="en-US" sz="1100" dirty="0"/>
          </a:p>
        </p:txBody>
      </p:sp>
      <p:sp>
        <p:nvSpPr>
          <p:cNvPr id="63" name="Text 61"/>
          <p:cNvSpPr/>
          <p:nvPr/>
        </p:nvSpPr>
        <p:spPr>
          <a:xfrm>
            <a:off x="4617720" y="3854196"/>
            <a:ext cx="3931920" cy="246888"/>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Autoclave · Chain of Infection · Precautions</a:t>
            </a:r>
            <a:endParaRPr lang="en-US" sz="900" dirty="0"/>
          </a:p>
        </p:txBody>
      </p:sp>
      <p:sp>
        <p:nvSpPr>
          <p:cNvPr id="64" name="Shape 62"/>
          <p:cNvSpPr/>
          <p:nvPr/>
        </p:nvSpPr>
        <p:spPr>
          <a:xfrm>
            <a:off x="457200" y="4114800"/>
            <a:ext cx="8229600" cy="246888"/>
          </a:xfrm>
          <a:prstGeom prst="rect">
            <a:avLst/>
          </a:prstGeom>
          <a:solidFill>
            <a:srgbClr val="F2F4F8"/>
          </a:solidFill>
          <a:ln/>
        </p:spPr>
      </p:sp>
      <p:sp>
        <p:nvSpPr>
          <p:cNvPr id="65" name="Shape 63"/>
          <p:cNvSpPr/>
          <p:nvPr/>
        </p:nvSpPr>
        <p:spPr>
          <a:xfrm>
            <a:off x="457200" y="4114800"/>
            <a:ext cx="54864" cy="246888"/>
          </a:xfrm>
          <a:prstGeom prst="rect">
            <a:avLst/>
          </a:prstGeom>
          <a:solidFill>
            <a:srgbClr val="C9A227"/>
          </a:solidFill>
          <a:ln/>
        </p:spPr>
      </p:sp>
      <p:sp>
        <p:nvSpPr>
          <p:cNvPr id="66" name="Text 64"/>
          <p:cNvSpPr/>
          <p:nvPr/>
        </p:nvSpPr>
        <p:spPr>
          <a:xfrm>
            <a:off x="603504" y="4114800"/>
            <a:ext cx="411480" cy="246888"/>
          </a:xfrm>
          <a:prstGeom prst="rect">
            <a:avLst/>
          </a:prstGeom>
          <a:noFill/>
          <a:ln/>
        </p:spPr>
        <p:txBody>
          <a:bodyPr wrap="square" rtlCol="0" anchor="ctr"/>
          <a:lstStyle/>
          <a:p>
            <a:pPr indent="0" marL="0">
              <a:buNone/>
            </a:pPr>
            <a:r>
              <a:rPr lang="en-US" sz="1250" b="1" dirty="0">
                <a:solidFill>
                  <a:srgbClr val="C9A227"/>
                </a:solidFill>
                <a:latin typeface="Georgia" pitchFamily="34" charset="0"/>
                <a:ea typeface="Georgia" pitchFamily="34" charset="-122"/>
                <a:cs typeface="Georgia" pitchFamily="34" charset="-120"/>
              </a:rPr>
              <a:t>13</a:t>
            </a:r>
            <a:endParaRPr lang="en-US" sz="1250" dirty="0"/>
          </a:p>
        </p:txBody>
      </p:sp>
      <p:sp>
        <p:nvSpPr>
          <p:cNvPr id="67" name="Text 65"/>
          <p:cNvSpPr/>
          <p:nvPr/>
        </p:nvSpPr>
        <p:spPr>
          <a:xfrm>
            <a:off x="1051560" y="4114800"/>
            <a:ext cx="3566160" cy="246888"/>
          </a:xfrm>
          <a:prstGeom prst="rect">
            <a:avLst/>
          </a:prstGeom>
          <a:noFill/>
          <a:ln/>
        </p:spPr>
        <p:txBody>
          <a:bodyPr wrap="square" rtlCol="0" anchor="ctr"/>
          <a:lstStyle/>
          <a:p>
            <a:pPr indent="0" marL="0">
              <a:buNone/>
            </a:pPr>
            <a:r>
              <a:rPr lang="en-US" sz="1100" b="1" dirty="0">
                <a:solidFill>
                  <a:srgbClr val="16264F"/>
                </a:solidFill>
                <a:latin typeface="Calibri" pitchFamily="34" charset="0"/>
                <a:ea typeface="Calibri" pitchFamily="34" charset="-122"/>
                <a:cs typeface="Calibri" pitchFamily="34" charset="-120"/>
              </a:rPr>
              <a:t>CLIA Waived Rapid Tests</a:t>
            </a:r>
            <a:endParaRPr lang="en-US" sz="1100" dirty="0"/>
          </a:p>
        </p:txBody>
      </p:sp>
      <p:sp>
        <p:nvSpPr>
          <p:cNvPr id="68" name="Text 66"/>
          <p:cNvSpPr/>
          <p:nvPr/>
        </p:nvSpPr>
        <p:spPr>
          <a:xfrm>
            <a:off x="4617720" y="4114800"/>
            <a:ext cx="3931920" cy="246888"/>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Strep · COVID · Pregnancy · Quality Control</a:t>
            </a:r>
            <a:endParaRPr lang="en-US" sz="900" dirty="0"/>
          </a:p>
        </p:txBody>
      </p:sp>
      <p:sp>
        <p:nvSpPr>
          <p:cNvPr id="69" name="Shape 67"/>
          <p:cNvSpPr/>
          <p:nvPr/>
        </p:nvSpPr>
        <p:spPr>
          <a:xfrm>
            <a:off x="457200" y="4375404"/>
            <a:ext cx="8229600" cy="246888"/>
          </a:xfrm>
          <a:prstGeom prst="rect">
            <a:avLst/>
          </a:prstGeom>
          <a:solidFill>
            <a:srgbClr val="F2F4F8"/>
          </a:solidFill>
          <a:ln/>
        </p:spPr>
      </p:sp>
      <p:sp>
        <p:nvSpPr>
          <p:cNvPr id="70" name="Shape 68"/>
          <p:cNvSpPr/>
          <p:nvPr/>
        </p:nvSpPr>
        <p:spPr>
          <a:xfrm>
            <a:off x="457200" y="4375404"/>
            <a:ext cx="54864" cy="246888"/>
          </a:xfrm>
          <a:prstGeom prst="rect">
            <a:avLst/>
          </a:prstGeom>
          <a:solidFill>
            <a:srgbClr val="C9A227"/>
          </a:solidFill>
          <a:ln/>
        </p:spPr>
      </p:sp>
      <p:sp>
        <p:nvSpPr>
          <p:cNvPr id="71" name="Text 69"/>
          <p:cNvSpPr/>
          <p:nvPr/>
        </p:nvSpPr>
        <p:spPr>
          <a:xfrm>
            <a:off x="603504" y="4375404"/>
            <a:ext cx="411480" cy="246888"/>
          </a:xfrm>
          <a:prstGeom prst="rect">
            <a:avLst/>
          </a:prstGeom>
          <a:noFill/>
          <a:ln/>
        </p:spPr>
        <p:txBody>
          <a:bodyPr wrap="square" rtlCol="0" anchor="ctr"/>
          <a:lstStyle/>
          <a:p>
            <a:pPr indent="0" marL="0">
              <a:buNone/>
            </a:pPr>
            <a:r>
              <a:rPr lang="en-US" sz="1250" b="1" dirty="0">
                <a:solidFill>
                  <a:srgbClr val="C9A227"/>
                </a:solidFill>
                <a:latin typeface="Georgia" pitchFamily="34" charset="0"/>
                <a:ea typeface="Georgia" pitchFamily="34" charset="-122"/>
                <a:cs typeface="Georgia" pitchFamily="34" charset="-120"/>
              </a:rPr>
              <a:t>14</a:t>
            </a:r>
            <a:endParaRPr lang="en-US" sz="1250" dirty="0"/>
          </a:p>
        </p:txBody>
      </p:sp>
      <p:sp>
        <p:nvSpPr>
          <p:cNvPr id="72" name="Text 70"/>
          <p:cNvSpPr/>
          <p:nvPr/>
        </p:nvSpPr>
        <p:spPr>
          <a:xfrm>
            <a:off x="1051560" y="4375404"/>
            <a:ext cx="3566160" cy="246888"/>
          </a:xfrm>
          <a:prstGeom prst="rect">
            <a:avLst/>
          </a:prstGeom>
          <a:noFill/>
          <a:ln/>
        </p:spPr>
        <p:txBody>
          <a:bodyPr wrap="square" rtlCol="0" anchor="ctr"/>
          <a:lstStyle/>
          <a:p>
            <a:pPr indent="0" marL="0">
              <a:buNone/>
            </a:pPr>
            <a:r>
              <a:rPr lang="en-US" sz="1100" b="1" dirty="0">
                <a:solidFill>
                  <a:srgbClr val="16264F"/>
                </a:solidFill>
                <a:latin typeface="Calibri" pitchFamily="34" charset="0"/>
                <a:ea typeface="Calibri" pitchFamily="34" charset="-122"/>
                <a:cs typeface="Calibri" pitchFamily="34" charset="-120"/>
              </a:rPr>
              <a:t>Communication and Patient Education</a:t>
            </a:r>
            <a:endParaRPr lang="en-US" sz="1100" dirty="0"/>
          </a:p>
        </p:txBody>
      </p:sp>
      <p:sp>
        <p:nvSpPr>
          <p:cNvPr id="73" name="Text 71"/>
          <p:cNvSpPr/>
          <p:nvPr/>
        </p:nvSpPr>
        <p:spPr>
          <a:xfrm>
            <a:off x="4617720" y="4375404"/>
            <a:ext cx="3931920" cy="246888"/>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Barriers · Older Adults · Cultural Competence</a:t>
            </a:r>
            <a:endParaRPr lang="en-US" sz="900" dirty="0"/>
          </a:p>
        </p:txBody>
      </p:sp>
      <p:sp>
        <p:nvSpPr>
          <p:cNvPr id="74" name="Shape 72"/>
          <p:cNvSpPr/>
          <p:nvPr/>
        </p:nvSpPr>
        <p:spPr>
          <a:xfrm>
            <a:off x="0" y="0"/>
            <a:ext cx="9144000" cy="54864"/>
          </a:xfrm>
          <a:prstGeom prst="rect">
            <a:avLst/>
          </a:prstGeom>
          <a:solidFill>
            <a:srgbClr val="C9A227"/>
          </a:solidFill>
          <a:ln/>
        </p:spPr>
      </p:sp>
      <p:sp>
        <p:nvSpPr>
          <p:cNvPr id="75" name="Text 73"/>
          <p:cNvSpPr/>
          <p:nvPr/>
        </p:nvSpPr>
        <p:spPr>
          <a:xfrm>
            <a:off x="411480" y="4759452"/>
            <a:ext cx="5486400" cy="274320"/>
          </a:xfrm>
          <a:prstGeom prst="rect">
            <a:avLst/>
          </a:prstGeom>
          <a:noFill/>
          <a:ln/>
        </p:spPr>
        <p:txBody>
          <a:bodyPr wrap="square" rtlCol="0" anchor="ctr"/>
          <a:lstStyle/>
          <a:p>
            <a:pPr indent="0" marL="0">
              <a:buNone/>
            </a:pPr>
            <a:r>
              <a:rPr lang="en-US" sz="900" dirty="0">
                <a:solidFill>
                  <a:srgbClr val="5A6376"/>
                </a:solidFill>
                <a:latin typeface="Calibri" pitchFamily="34" charset="0"/>
                <a:ea typeface="Calibri" pitchFamily="34" charset="-122"/>
                <a:cs typeface="Calibri" pitchFamily="34" charset="-120"/>
              </a:rPr>
              <a:t>Study Guide</a:t>
            </a:r>
            <a:endParaRPr lang="en-US" sz="900" dirty="0"/>
          </a:p>
        </p:txBody>
      </p:sp>
      <p:sp>
        <p:nvSpPr>
          <p:cNvPr id="76" name="Text 74"/>
          <p:cNvSpPr/>
          <p:nvPr/>
        </p:nvSpPr>
        <p:spPr>
          <a:xfrm>
            <a:off x="8275320" y="4759452"/>
            <a:ext cx="45720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2</a:t>
            </a:r>
            <a:endParaRPr lang="en-US" sz="900" dirty="0"/>
          </a:p>
        </p:txBody>
      </p:sp>
      <p:sp>
        <p:nvSpPr>
          <p:cNvPr id="77" name="Text 75"/>
          <p:cNvSpPr/>
          <p:nvPr/>
        </p:nvSpPr>
        <p:spPr>
          <a:xfrm>
            <a:off x="5852160" y="4759452"/>
            <a:ext cx="237744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ICS · Institute of Health Sciences</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6264F"/>
        </a:solidFill>
      </p:bgPr>
    </p:bg>
    <p:spTree>
      <p:nvGrpSpPr>
        <p:cNvPr id="1" name=""/>
        <p:cNvGrpSpPr/>
        <p:nvPr/>
      </p:nvGrpSpPr>
      <p:grpSpPr>
        <a:xfrm>
          <a:off x="0" y="0"/>
          <a:ext cx="0" cy="0"/>
          <a:chOff x="0" y="0"/>
          <a:chExt cx="0" cy="0"/>
        </a:xfrm>
      </p:grpSpPr>
      <p:sp>
        <p:nvSpPr>
          <p:cNvPr id="2" name="Shape 0"/>
          <p:cNvSpPr/>
          <p:nvPr/>
        </p:nvSpPr>
        <p:spPr>
          <a:xfrm>
            <a:off x="0" y="0"/>
            <a:ext cx="164592" cy="5143500"/>
          </a:xfrm>
          <a:prstGeom prst="rect">
            <a:avLst/>
          </a:prstGeom>
          <a:solidFill>
            <a:srgbClr val="C9A227"/>
          </a:solidFill>
          <a:ln/>
        </p:spPr>
      </p:sp>
      <p:sp>
        <p:nvSpPr>
          <p:cNvPr id="3" name="Text 1"/>
          <p:cNvSpPr/>
          <p:nvPr/>
        </p:nvSpPr>
        <p:spPr>
          <a:xfrm>
            <a:off x="822960" y="1051560"/>
            <a:ext cx="1828800" cy="1097280"/>
          </a:xfrm>
          <a:prstGeom prst="rect">
            <a:avLst/>
          </a:prstGeom>
          <a:noFill/>
          <a:ln/>
        </p:spPr>
        <p:txBody>
          <a:bodyPr wrap="square" rtlCol="0" anchor="ctr"/>
          <a:lstStyle/>
          <a:p>
            <a:pPr indent="0" marL="0">
              <a:buNone/>
            </a:pPr>
            <a:r>
              <a:rPr lang="en-US" sz="8000" b="1" dirty="0">
                <a:solidFill>
                  <a:srgbClr val="C9A227"/>
                </a:solidFill>
                <a:latin typeface="Georgia" pitchFamily="34" charset="0"/>
                <a:ea typeface="Georgia" pitchFamily="34" charset="-122"/>
                <a:cs typeface="Georgia" pitchFamily="34" charset="-120"/>
              </a:rPr>
              <a:t>1</a:t>
            </a:r>
            <a:endParaRPr lang="en-US" sz="8000" dirty="0"/>
          </a:p>
        </p:txBody>
      </p:sp>
      <p:sp>
        <p:nvSpPr>
          <p:cNvPr id="4" name="Text 2"/>
          <p:cNvSpPr/>
          <p:nvPr/>
        </p:nvSpPr>
        <p:spPr>
          <a:xfrm>
            <a:off x="822960" y="2194560"/>
            <a:ext cx="4572000" cy="1005840"/>
          </a:xfrm>
          <a:prstGeom prst="rect">
            <a:avLst/>
          </a:prstGeom>
          <a:noFill/>
          <a:ln/>
        </p:spPr>
        <p:txBody>
          <a:bodyPr wrap="square" rtlCol="0" anchor="t"/>
          <a:lstStyle/>
          <a:p>
            <a:pPr indent="0" marL="0">
              <a:buNone/>
            </a:pPr>
            <a:r>
              <a:rPr lang="en-US" sz="2800" b="1" dirty="0">
                <a:solidFill>
                  <a:srgbClr val="FFFFFF"/>
                </a:solidFill>
                <a:latin typeface="Georgia" pitchFamily="34" charset="0"/>
                <a:ea typeface="Georgia" pitchFamily="34" charset="-122"/>
                <a:cs typeface="Georgia" pitchFamily="34" charset="-120"/>
              </a:rPr>
              <a:t>Legal Guidelines and Agencies</a:t>
            </a:r>
            <a:endParaRPr lang="en-US" sz="2800" dirty="0"/>
          </a:p>
        </p:txBody>
      </p:sp>
      <p:sp>
        <p:nvSpPr>
          <p:cNvPr id="5" name="Text 3"/>
          <p:cNvSpPr/>
          <p:nvPr/>
        </p:nvSpPr>
        <p:spPr>
          <a:xfrm>
            <a:off x="868680" y="3246120"/>
            <a:ext cx="4572000" cy="731520"/>
          </a:xfrm>
          <a:prstGeom prst="rect">
            <a:avLst/>
          </a:prstGeom>
          <a:noFill/>
          <a:ln/>
        </p:spPr>
        <p:txBody>
          <a:bodyPr wrap="square" rtlCol="0" anchor="t"/>
          <a:lstStyle/>
          <a:p>
            <a:pPr indent="0" marL="0">
              <a:buNone/>
            </a:pPr>
            <a:r>
              <a:rPr lang="en-US" sz="1300" dirty="0">
                <a:solidFill>
                  <a:srgbClr val="C3CCE4"/>
                </a:solidFill>
                <a:latin typeface="Calibri" pitchFamily="34" charset="0"/>
                <a:ea typeface="Calibri" pitchFamily="34" charset="-122"/>
                <a:cs typeface="Calibri" pitchFamily="34" charset="-120"/>
              </a:rPr>
              <a:t>ADA · OSHA · HCS/NFPA · CMS · FDA · DEA</a:t>
            </a:r>
            <a:endParaRPr lang="en-US" sz="1300" dirty="0"/>
          </a:p>
        </p:txBody>
      </p:sp>
      <p:sp>
        <p:nvSpPr>
          <p:cNvPr id="6" name="Shape 4"/>
          <p:cNvSpPr/>
          <p:nvPr/>
        </p:nvSpPr>
        <p:spPr>
          <a:xfrm>
            <a:off x="5623560" y="1051560"/>
            <a:ext cx="3063240" cy="3063240"/>
          </a:xfrm>
          <a:prstGeom prst="roundRect">
            <a:avLst>
              <a:gd name="adj" fmla="val 896"/>
            </a:avLst>
          </a:prstGeom>
          <a:solidFill>
            <a:srgbClr val="FFFFFF"/>
          </a:solidFill>
          <a:ln w="12700">
            <a:solidFill>
              <a:srgbClr val="C9A227"/>
            </a:solidFill>
            <a:prstDash val="solid"/>
          </a:ln>
        </p:spPr>
      </p:sp>
      <p:pic>
        <p:nvPicPr>
          <p:cNvPr id="7" name="Image 0" descr="preencoded.png">    </p:cNvPr>
          <p:cNvPicPr>
            <a:picLocks noChangeAspect="1"/>
          </p:cNvPicPr>
          <p:nvPr/>
        </p:nvPicPr>
        <p:blipFill>
          <a:blip r:embed="rId1"/>
          <a:stretch>
            <a:fillRect/>
          </a:stretch>
        </p:blipFill>
        <p:spPr>
          <a:xfrm>
            <a:off x="5742432" y="1280160"/>
            <a:ext cx="2825496" cy="260604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11480" y="201168"/>
            <a:ext cx="8321040" cy="228600"/>
          </a:xfrm>
          <a:prstGeom prst="rect">
            <a:avLst/>
          </a:prstGeom>
          <a:noFill/>
          <a:ln/>
        </p:spPr>
        <p:txBody>
          <a:bodyPr wrap="square" rtlCol="0" anchor="ctr"/>
          <a:lstStyle/>
          <a:p>
            <a:pPr indent="0" marL="0">
              <a:buNone/>
            </a:pPr>
            <a:r>
              <a:rPr lang="en-US" sz="1000" b="1" spc="200" kern="0" dirty="0">
                <a:solidFill>
                  <a:srgbClr val="C9A227"/>
                </a:solidFill>
                <a:latin typeface="Calibri" pitchFamily="34" charset="0"/>
                <a:ea typeface="Calibri" pitchFamily="34" charset="-122"/>
                <a:cs typeface="Calibri" pitchFamily="34" charset="-120"/>
              </a:rPr>
              <a:t>LEGAL GUIDELINES AND AGENCIES</a:t>
            </a:r>
            <a:endParaRPr lang="en-US" sz="1000" dirty="0"/>
          </a:p>
        </p:txBody>
      </p:sp>
      <p:sp>
        <p:nvSpPr>
          <p:cNvPr id="3" name="Text 1"/>
          <p:cNvSpPr/>
          <p:nvPr/>
        </p:nvSpPr>
        <p:spPr>
          <a:xfrm>
            <a:off x="411480" y="438912"/>
            <a:ext cx="8321040" cy="502920"/>
          </a:xfrm>
          <a:prstGeom prst="rect">
            <a:avLst/>
          </a:prstGeom>
          <a:noFill/>
          <a:ln/>
        </p:spPr>
        <p:txBody>
          <a:bodyPr wrap="square" rtlCol="0" anchor="ctr"/>
          <a:lstStyle/>
          <a:p>
            <a:pPr indent="0" marL="0">
              <a:buNone/>
            </a:pPr>
            <a:r>
              <a:rPr lang="en-US" sz="2600" b="1" dirty="0">
                <a:solidFill>
                  <a:srgbClr val="16264F"/>
                </a:solidFill>
                <a:latin typeface="Georgia" pitchFamily="34" charset="0"/>
                <a:ea typeface="Georgia" pitchFamily="34" charset="-122"/>
                <a:cs typeface="Georgia" pitchFamily="34" charset="-120"/>
              </a:rPr>
              <a:t>What is a Certified Medical Assistant (CMA)?</a:t>
            </a:r>
            <a:endParaRPr lang="en-US" sz="2600" dirty="0"/>
          </a:p>
        </p:txBody>
      </p:sp>
      <p:sp>
        <p:nvSpPr>
          <p:cNvPr id="4" name="Text 2"/>
          <p:cNvSpPr/>
          <p:nvPr/>
        </p:nvSpPr>
        <p:spPr>
          <a:xfrm>
            <a:off x="457200" y="1051560"/>
            <a:ext cx="8229600" cy="3566160"/>
          </a:xfrm>
          <a:prstGeom prst="rect">
            <a:avLst/>
          </a:prstGeom>
          <a:noFill/>
          <a:ln/>
        </p:spPr>
        <p:txBody>
          <a:bodyPr wrap="square" rtlCol="0" anchor="t"/>
          <a:lstStyle/>
          <a:p>
            <a:pPr marL="342900" indent="-342900">
              <a:spcAft>
                <a:spcPts val="700"/>
              </a:spcAft>
              <a:buSzPct val="100000"/>
              <a:buChar char="▪"/>
            </a:pPr>
            <a:r>
              <a:rPr lang="en-US" sz="1300" dirty="0">
                <a:solidFill>
                  <a:srgbClr val="1F2430"/>
                </a:solidFill>
                <a:latin typeface="Calibri" pitchFamily="34" charset="0"/>
                <a:ea typeface="Calibri" pitchFamily="34" charset="-122"/>
                <a:cs typeface="Calibri" pitchFamily="34" charset="-120"/>
              </a:rPr>
              <a:t>A healthcare professional trained to perform administrative and clinical duties under the supervision of a physician.</a:t>
            </a:r>
            <a:endParaRPr lang="en-US" sz="1300" dirty="0"/>
          </a:p>
          <a:p>
            <a:pPr marL="342900" indent="-342900">
              <a:spcAft>
                <a:spcPts val="600"/>
              </a:spcAft>
              <a:buSzPct val="100000"/>
              <a:buChar char="▪"/>
            </a:pPr>
            <a:r>
              <a:rPr lang="en-US" sz="1300" b="1" dirty="0">
                <a:solidFill>
                  <a:srgbClr val="16264F"/>
                </a:solidFill>
                <a:latin typeface="Calibri" pitchFamily="34" charset="0"/>
                <a:ea typeface="Calibri" pitchFamily="34" charset="-122"/>
                <a:cs typeface="Calibri" pitchFamily="34" charset="-120"/>
              </a:rPr>
              <a:t>Certification</a:t>
            </a:r>
            <a:endParaRPr lang="en-US" sz="1300" dirty="0"/>
          </a:p>
          <a:p>
            <a:pPr lvl="1" marL="685800" indent="-342900">
              <a:spcAft>
                <a:spcPts val="600"/>
              </a:spcAft>
              <a:buSzPct val="100000"/>
              <a:buChar char="–"/>
            </a:pPr>
            <a:r>
              <a:rPr lang="en-US" sz="1200" dirty="0">
                <a:solidFill>
                  <a:srgbClr val="5A6376"/>
                </a:solidFill>
                <a:latin typeface="Calibri" pitchFamily="34" charset="0"/>
                <a:ea typeface="Calibri" pitchFamily="34" charset="-122"/>
                <a:cs typeface="Calibri" pitchFamily="34" charset="-120"/>
              </a:rPr>
              <a:t>AAMA (American Association of Medical Assistants) grants the CMA credential.</a:t>
            </a:r>
            <a:endParaRPr lang="en-US" sz="1300" dirty="0"/>
          </a:p>
          <a:p>
            <a:pPr lvl="1" marL="685800" indent="-342900">
              <a:spcAft>
                <a:spcPts val="600"/>
              </a:spcAft>
              <a:buSzPct val="100000"/>
              <a:buChar char="–"/>
            </a:pPr>
            <a:r>
              <a:rPr lang="en-US" sz="1200" dirty="0">
                <a:solidFill>
                  <a:srgbClr val="5A6376"/>
                </a:solidFill>
                <a:latin typeface="Calibri" pitchFamily="34" charset="0"/>
                <a:ea typeface="Calibri" pitchFamily="34" charset="-122"/>
                <a:cs typeface="Calibri" pitchFamily="34" charset="-120"/>
              </a:rPr>
              <a:t>Accredited national exam (NBME / NPCE) with general, administrative, and clinical content.</a:t>
            </a:r>
            <a:endParaRPr lang="en-US" sz="1300" dirty="0"/>
          </a:p>
          <a:p>
            <a:pPr marL="342900" indent="-342900">
              <a:spcAft>
                <a:spcPts val="600"/>
              </a:spcAft>
              <a:buSzPct val="100000"/>
              <a:buChar char="▪"/>
            </a:pPr>
            <a:r>
              <a:rPr lang="en-US" sz="1300" b="1" dirty="0">
                <a:solidFill>
                  <a:srgbClr val="16264F"/>
                </a:solidFill>
                <a:latin typeface="Calibri" pitchFamily="34" charset="0"/>
                <a:ea typeface="Calibri" pitchFamily="34" charset="-122"/>
                <a:cs typeface="Calibri" pitchFamily="34" charset="-120"/>
              </a:rPr>
              <a:t>Scope of Practice</a:t>
            </a:r>
            <a:endParaRPr lang="en-US" sz="1300" dirty="0"/>
          </a:p>
          <a:p>
            <a:pPr lvl="1" marL="685800" indent="-342900">
              <a:spcAft>
                <a:spcPts val="600"/>
              </a:spcAft>
              <a:buSzPct val="100000"/>
              <a:buChar char="–"/>
            </a:pPr>
            <a:r>
              <a:rPr lang="en-US" sz="1200" dirty="0">
                <a:solidFill>
                  <a:srgbClr val="5A6376"/>
                </a:solidFill>
                <a:latin typeface="Calibri" pitchFamily="34" charset="0"/>
                <a:ea typeface="Calibri" pitchFamily="34" charset="-122"/>
                <a:cs typeface="Calibri" pitchFamily="34" charset="-120"/>
              </a:rPr>
              <a:t>Acts by delegation of the physician: DOES NOT diagnose, DOES NOT prescribe, and DOES NOT interpret results.</a:t>
            </a:r>
            <a:endParaRPr lang="en-US" sz="1300" dirty="0"/>
          </a:p>
          <a:p>
            <a:pPr lvl="1" marL="685800" indent="-342900">
              <a:spcAft>
                <a:spcPts val="600"/>
              </a:spcAft>
              <a:buSzPct val="100000"/>
              <a:buChar char="–"/>
            </a:pPr>
            <a:r>
              <a:rPr lang="en-US" sz="1200" dirty="0">
                <a:solidFill>
                  <a:srgbClr val="5A6376"/>
                </a:solidFill>
                <a:latin typeface="Calibri" pitchFamily="34" charset="0"/>
                <a:ea typeface="Calibri" pitchFamily="34" charset="-122"/>
                <a:cs typeface="Calibri" pitchFamily="34" charset="-120"/>
              </a:rPr>
              <a:t>Must recognize their legal limits and refer to the appropriate professional.</a:t>
            </a:r>
            <a:endParaRPr lang="en-US" sz="1300" dirty="0"/>
          </a:p>
          <a:p>
            <a:pPr lvl="1" marL="685800" indent="-342900">
              <a:spcAft>
                <a:spcPts val="600"/>
              </a:spcAft>
              <a:buSzPct val="100000"/>
              <a:buChar char="–"/>
            </a:pPr>
            <a:r>
              <a:rPr lang="en-US" sz="1200" dirty="0">
                <a:solidFill>
                  <a:srgbClr val="5A6376"/>
                </a:solidFill>
                <a:latin typeface="Calibri" pitchFamily="34" charset="0"/>
                <a:ea typeface="Calibri" pitchFamily="34" charset="-122"/>
                <a:cs typeface="Calibri" pitchFamily="34" charset="-120"/>
              </a:rPr>
              <a:t>Essential qualities: professionalism, compassion, trustworthiness, confidentiality, and teamwork.</a:t>
            </a:r>
            <a:endParaRPr lang="en-US" sz="1300" dirty="0"/>
          </a:p>
        </p:txBody>
      </p:sp>
      <p:sp>
        <p:nvSpPr>
          <p:cNvPr id="5" name="Shape 3"/>
          <p:cNvSpPr/>
          <p:nvPr/>
        </p:nvSpPr>
        <p:spPr>
          <a:xfrm>
            <a:off x="0" y="0"/>
            <a:ext cx="9144000" cy="54864"/>
          </a:xfrm>
          <a:prstGeom prst="rect">
            <a:avLst/>
          </a:prstGeom>
          <a:solidFill>
            <a:srgbClr val="C9A227"/>
          </a:solidFill>
          <a:ln/>
        </p:spPr>
      </p:sp>
      <p:sp>
        <p:nvSpPr>
          <p:cNvPr id="6" name="Text 4"/>
          <p:cNvSpPr/>
          <p:nvPr/>
        </p:nvSpPr>
        <p:spPr>
          <a:xfrm>
            <a:off x="411480" y="4759452"/>
            <a:ext cx="5486400" cy="274320"/>
          </a:xfrm>
          <a:prstGeom prst="rect">
            <a:avLst/>
          </a:prstGeom>
          <a:noFill/>
          <a:ln/>
        </p:spPr>
        <p:txBody>
          <a:bodyPr wrap="square" rtlCol="0" anchor="ctr"/>
          <a:lstStyle/>
          <a:p>
            <a:pPr indent="0" marL="0">
              <a:buNone/>
            </a:pPr>
            <a:r>
              <a:rPr lang="en-US" sz="900" dirty="0">
                <a:solidFill>
                  <a:srgbClr val="5A6376"/>
                </a:solidFill>
                <a:latin typeface="Calibri" pitchFamily="34" charset="0"/>
                <a:ea typeface="Calibri" pitchFamily="34" charset="-122"/>
                <a:cs typeface="Calibri" pitchFamily="34" charset="-120"/>
              </a:rPr>
              <a:t>Legal Guidelines and Agencies</a:t>
            </a:r>
            <a:endParaRPr lang="en-US" sz="900" dirty="0"/>
          </a:p>
        </p:txBody>
      </p:sp>
      <p:sp>
        <p:nvSpPr>
          <p:cNvPr id="7" name="Text 5"/>
          <p:cNvSpPr/>
          <p:nvPr/>
        </p:nvSpPr>
        <p:spPr>
          <a:xfrm>
            <a:off x="8275320" y="4759452"/>
            <a:ext cx="45720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4</a:t>
            </a:r>
            <a:endParaRPr lang="en-US" sz="900" dirty="0"/>
          </a:p>
        </p:txBody>
      </p:sp>
      <p:sp>
        <p:nvSpPr>
          <p:cNvPr id="8" name="Text 6"/>
          <p:cNvSpPr/>
          <p:nvPr/>
        </p:nvSpPr>
        <p:spPr>
          <a:xfrm>
            <a:off x="5852160" y="4759452"/>
            <a:ext cx="237744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ICS · Institute of Health Sciences</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11480" y="201168"/>
            <a:ext cx="8321040" cy="228600"/>
          </a:xfrm>
          <a:prstGeom prst="rect">
            <a:avLst/>
          </a:prstGeom>
          <a:noFill/>
          <a:ln/>
        </p:spPr>
        <p:txBody>
          <a:bodyPr wrap="square" rtlCol="0" anchor="ctr"/>
          <a:lstStyle/>
          <a:p>
            <a:pPr indent="0" marL="0">
              <a:buNone/>
            </a:pPr>
            <a:r>
              <a:rPr lang="en-US" sz="1000" b="1" spc="200" kern="0" dirty="0">
                <a:solidFill>
                  <a:srgbClr val="C9A227"/>
                </a:solidFill>
                <a:latin typeface="Calibri" pitchFamily="34" charset="0"/>
                <a:ea typeface="Calibri" pitchFamily="34" charset="-122"/>
                <a:cs typeface="Calibri" pitchFamily="34" charset="-120"/>
              </a:rPr>
              <a:t>LEGAL GUIDELINES AND AGENCIES</a:t>
            </a:r>
            <a:endParaRPr lang="en-US" sz="1000" dirty="0"/>
          </a:p>
        </p:txBody>
      </p:sp>
      <p:sp>
        <p:nvSpPr>
          <p:cNvPr id="3" name="Text 1"/>
          <p:cNvSpPr/>
          <p:nvPr/>
        </p:nvSpPr>
        <p:spPr>
          <a:xfrm>
            <a:off x="411480" y="438912"/>
            <a:ext cx="8321040" cy="502920"/>
          </a:xfrm>
          <a:prstGeom prst="rect">
            <a:avLst/>
          </a:prstGeom>
          <a:noFill/>
          <a:ln/>
        </p:spPr>
        <p:txBody>
          <a:bodyPr wrap="square" rtlCol="0" anchor="ctr"/>
          <a:lstStyle/>
          <a:p>
            <a:pPr indent="0" marL="0">
              <a:buNone/>
            </a:pPr>
            <a:r>
              <a:rPr lang="en-US" sz="2600" b="1" dirty="0">
                <a:solidFill>
                  <a:srgbClr val="16264F"/>
                </a:solidFill>
                <a:latin typeface="Georgia" pitchFamily="34" charset="0"/>
                <a:ea typeface="Georgia" pitchFamily="34" charset="-122"/>
                <a:cs typeface="Georgia" pitchFamily="34" charset="-120"/>
              </a:rPr>
              <a:t>Federal Laws and Agencies Governing Practice</a:t>
            </a:r>
            <a:endParaRPr lang="en-US" sz="26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457200" y="1097280"/>
          <a:ext cx="8229600" cy="914400"/>
        </p:xfrm>
        <a:graphic>
          <a:graphicData uri="http://schemas.openxmlformats.org/drawingml/2006/table">
            <a:tbl>
              <a:tblPr/>
              <a:tblGrid>
                <a:gridCol w="1005840"/>
                <a:gridCol w="3291840"/>
                <a:gridCol w="3931920"/>
              </a:tblGrid>
              <a:tr h="0">
                <a:tc>
                  <a:txBody>
                    <a:bodyPr/>
                    <a:lstStyle/>
                    <a:p>
                      <a:pPr algn="ctr" indent="0" marL="0">
                        <a:buNone/>
                      </a:pPr>
                      <a:r>
                        <a:rPr lang="en-US" sz="1100" b="1" dirty="0">
                          <a:solidFill>
                            <a:srgbClr val="FFFFFF"/>
                          </a:solidFill>
                          <a:latin typeface="Calibri" pitchFamily="34" charset="0"/>
                          <a:ea typeface="Calibri" pitchFamily="34" charset="-122"/>
                          <a:cs typeface="Calibri" pitchFamily="34" charset="-120"/>
                        </a:rPr>
                        <a:t>Acronym</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16264F"/>
                    </a:solidFill>
                  </a:tcPr>
                </a:tc>
                <a:tc>
                  <a:txBody>
                    <a:bodyPr/>
                    <a:lstStyle/>
                    <a:p>
                      <a:pPr algn="ctr" indent="0" marL="0">
                        <a:buNone/>
                      </a:pPr>
                      <a:r>
                        <a:rPr lang="en-US" sz="1100" b="1" dirty="0">
                          <a:solidFill>
                            <a:srgbClr val="FFFFFF"/>
                          </a:solidFill>
                          <a:latin typeface="Calibri" pitchFamily="34" charset="0"/>
                          <a:ea typeface="Calibri" pitchFamily="34" charset="-122"/>
                          <a:cs typeface="Calibri" pitchFamily="34" charset="-120"/>
                        </a:rPr>
                        <a:t>Name</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16264F"/>
                    </a:solidFill>
                  </a:tcPr>
                </a:tc>
                <a:tc>
                  <a:txBody>
                    <a:bodyPr/>
                    <a:lstStyle/>
                    <a:p>
                      <a:pPr algn="ctr" indent="0" marL="0">
                        <a:buNone/>
                      </a:pPr>
                      <a:r>
                        <a:rPr lang="en-US" sz="1100" b="1" dirty="0">
                          <a:solidFill>
                            <a:srgbClr val="FFFFFF"/>
                          </a:solidFill>
                          <a:latin typeface="Calibri" pitchFamily="34" charset="0"/>
                          <a:ea typeface="Calibri" pitchFamily="34" charset="-122"/>
                          <a:cs typeface="Calibri" pitchFamily="34" charset="-120"/>
                        </a:rPr>
                        <a:t>Purpose</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16264F"/>
                    </a:solidFill>
                  </a:tcPr>
                </a:tc>
              </a:tr>
              <a:tr h="0">
                <a:tc>
                  <a:txBody>
                    <a:bodyPr/>
                    <a:lstStyle/>
                    <a:p>
                      <a:pPr algn="l" indent="0" marL="0">
                        <a:buNone/>
                      </a:pPr>
                      <a:r>
                        <a:rPr lang="en-US" sz="1100" b="1" dirty="0">
                          <a:solidFill>
                            <a:srgbClr val="1F2430"/>
                          </a:solidFill>
                          <a:latin typeface="Calibri" pitchFamily="34" charset="0"/>
                          <a:ea typeface="Calibri" pitchFamily="34" charset="-122"/>
                          <a:cs typeface="Calibri" pitchFamily="34" charset="-120"/>
                        </a:rPr>
                        <a:t>ADA</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Americans with Disabilities Act (1990)</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Prohibits discrimination based on disability</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r>
              <a:tr h="0">
                <a:tc>
                  <a:txBody>
                    <a:bodyPr/>
                    <a:lstStyle/>
                    <a:p>
                      <a:pPr algn="l" indent="0" marL="0">
                        <a:buNone/>
                      </a:pPr>
                      <a:r>
                        <a:rPr lang="en-US" sz="1100" b="1" dirty="0">
                          <a:solidFill>
                            <a:srgbClr val="1F2430"/>
                          </a:solidFill>
                          <a:latin typeface="Calibri" pitchFamily="34" charset="0"/>
                          <a:ea typeface="Calibri" pitchFamily="34" charset="-122"/>
                          <a:cs typeface="Calibri" pitchFamily="34" charset="-120"/>
                        </a:rPr>
                        <a:t>HIPAA</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2F4F8"/>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Health Insurance Portability and Accountability Act</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2F4F8"/>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Patient information privacy and security</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2F4F8"/>
                    </a:solidFill>
                  </a:tcPr>
                </a:tc>
              </a:tr>
              <a:tr h="0">
                <a:tc>
                  <a:txBody>
                    <a:bodyPr/>
                    <a:lstStyle/>
                    <a:p>
                      <a:pPr algn="l" indent="0" marL="0">
                        <a:buNone/>
                      </a:pPr>
                      <a:r>
                        <a:rPr lang="en-US" sz="1100" b="1" dirty="0">
                          <a:solidFill>
                            <a:srgbClr val="1F2430"/>
                          </a:solidFill>
                          <a:latin typeface="Calibri" pitchFamily="34" charset="0"/>
                          <a:ea typeface="Calibri" pitchFamily="34" charset="-122"/>
                          <a:cs typeface="Calibri" pitchFamily="34" charset="-120"/>
                        </a:rPr>
                        <a:t>OSHA</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Occupational Safety and Health Administration</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Worker safety and bloodborne pathogens</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r>
              <a:tr h="0">
                <a:tc>
                  <a:txBody>
                    <a:bodyPr/>
                    <a:lstStyle/>
                    <a:p>
                      <a:pPr algn="l" indent="0" marL="0">
                        <a:buNone/>
                      </a:pPr>
                      <a:r>
                        <a:rPr lang="en-US" sz="1100" b="1" dirty="0">
                          <a:solidFill>
                            <a:srgbClr val="1F2430"/>
                          </a:solidFill>
                          <a:latin typeface="Calibri" pitchFamily="34" charset="0"/>
                          <a:ea typeface="Calibri" pitchFamily="34" charset="-122"/>
                          <a:cs typeface="Calibri" pitchFamily="34" charset="-120"/>
                        </a:rPr>
                        <a:t>CLIA / CMS</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2F4F8"/>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Clinical Laboratory Improvement Amendments</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2F4F8"/>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Certifies and regulates clinical laboratories</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2F4F8"/>
                    </a:solidFill>
                  </a:tcPr>
                </a:tc>
              </a:tr>
              <a:tr h="0">
                <a:tc>
                  <a:txBody>
                    <a:bodyPr/>
                    <a:lstStyle/>
                    <a:p>
                      <a:pPr algn="l" indent="0" marL="0">
                        <a:buNone/>
                      </a:pPr>
                      <a:r>
                        <a:rPr lang="en-US" sz="1100" b="1" dirty="0">
                          <a:solidFill>
                            <a:srgbClr val="1F2430"/>
                          </a:solidFill>
                          <a:latin typeface="Calibri" pitchFamily="34" charset="0"/>
                          <a:ea typeface="Calibri" pitchFamily="34" charset="-122"/>
                          <a:cs typeface="Calibri" pitchFamily="34" charset="-120"/>
                        </a:rPr>
                        <a:t>FDA</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Food and Drug Administration</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Approves and monitors medications and devices</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r>
              <a:tr h="0">
                <a:tc>
                  <a:txBody>
                    <a:bodyPr/>
                    <a:lstStyle/>
                    <a:p>
                      <a:pPr algn="l" indent="0" marL="0">
                        <a:buNone/>
                      </a:pPr>
                      <a:r>
                        <a:rPr lang="en-US" sz="1100" b="1" dirty="0">
                          <a:solidFill>
                            <a:srgbClr val="1F2430"/>
                          </a:solidFill>
                          <a:latin typeface="Calibri" pitchFamily="34" charset="0"/>
                          <a:ea typeface="Calibri" pitchFamily="34" charset="-122"/>
                          <a:cs typeface="Calibri" pitchFamily="34" charset="-120"/>
                        </a:rPr>
                        <a:t>DEA</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2F4F8"/>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Drug Enforcement Administration</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2F4F8"/>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Controls narcotics and controlled substances</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2F4F8"/>
                    </a:solidFill>
                  </a:tcPr>
                </a:tc>
              </a:tr>
              <a:tr h="0">
                <a:tc>
                  <a:txBody>
                    <a:bodyPr/>
                    <a:lstStyle/>
                    <a:p>
                      <a:pPr algn="l" indent="0" marL="0">
                        <a:buNone/>
                      </a:pPr>
                      <a:r>
                        <a:rPr lang="en-US" sz="1100" b="1" dirty="0">
                          <a:solidFill>
                            <a:srgbClr val="1F2430"/>
                          </a:solidFill>
                          <a:latin typeface="Calibri" pitchFamily="34" charset="0"/>
                          <a:ea typeface="Calibri" pitchFamily="34" charset="-122"/>
                          <a:cs typeface="Calibri" pitchFamily="34" charset="-120"/>
                        </a:rPr>
                        <a:t>IRS</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Internal Revenue Service</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Payroll, withholdings, and office taxes</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r>
            </a:tbl>
          </a:graphicData>
        </a:graphic>
      </p:graphicFrame>
      <p:sp>
        <p:nvSpPr>
          <p:cNvPr id="5" name="Text 2"/>
          <p:cNvSpPr/>
          <p:nvPr/>
        </p:nvSpPr>
        <p:spPr>
          <a:xfrm>
            <a:off x="457200" y="4366260"/>
            <a:ext cx="8229600" cy="320040"/>
          </a:xfrm>
          <a:prstGeom prst="rect">
            <a:avLst/>
          </a:prstGeom>
          <a:noFill/>
          <a:ln/>
        </p:spPr>
        <p:txBody>
          <a:bodyPr wrap="square" rtlCol="0" anchor="ctr"/>
          <a:lstStyle/>
          <a:p>
            <a:pPr indent="0" marL="0">
              <a:buNone/>
            </a:pPr>
            <a:r>
              <a:rPr lang="en-US" sz="1000" i="1" dirty="0">
                <a:solidFill>
                  <a:srgbClr val="5A6376"/>
                </a:solidFill>
                <a:latin typeface="Calibri" pitchFamily="34" charset="0"/>
                <a:ea typeface="Calibri" pitchFamily="34" charset="-122"/>
                <a:cs typeface="Calibri" pitchFamily="34" charset="-120"/>
              </a:rPr>
              <a:t>Golden Rule: all CMA functions are performed within the legal framework and authorized scope of practice.</a:t>
            </a:r>
            <a:endParaRPr lang="en-US" sz="1000" dirty="0"/>
          </a:p>
        </p:txBody>
      </p:sp>
      <p:sp>
        <p:nvSpPr>
          <p:cNvPr id="6" name="Shape 3"/>
          <p:cNvSpPr/>
          <p:nvPr/>
        </p:nvSpPr>
        <p:spPr>
          <a:xfrm>
            <a:off x="0" y="0"/>
            <a:ext cx="9144000" cy="54864"/>
          </a:xfrm>
          <a:prstGeom prst="rect">
            <a:avLst/>
          </a:prstGeom>
          <a:solidFill>
            <a:srgbClr val="C9A227"/>
          </a:solidFill>
          <a:ln/>
        </p:spPr>
      </p:sp>
      <p:sp>
        <p:nvSpPr>
          <p:cNvPr id="7" name="Text 4"/>
          <p:cNvSpPr/>
          <p:nvPr/>
        </p:nvSpPr>
        <p:spPr>
          <a:xfrm>
            <a:off x="411480" y="4759452"/>
            <a:ext cx="5486400" cy="274320"/>
          </a:xfrm>
          <a:prstGeom prst="rect">
            <a:avLst/>
          </a:prstGeom>
          <a:noFill/>
          <a:ln/>
        </p:spPr>
        <p:txBody>
          <a:bodyPr wrap="square" rtlCol="0" anchor="ctr"/>
          <a:lstStyle/>
          <a:p>
            <a:pPr indent="0" marL="0">
              <a:buNone/>
            </a:pPr>
            <a:r>
              <a:rPr lang="en-US" sz="900" dirty="0">
                <a:solidFill>
                  <a:srgbClr val="5A6376"/>
                </a:solidFill>
                <a:latin typeface="Calibri" pitchFamily="34" charset="0"/>
                <a:ea typeface="Calibri" pitchFamily="34" charset="-122"/>
                <a:cs typeface="Calibri" pitchFamily="34" charset="-120"/>
              </a:rPr>
              <a:t>Legal Guidelines and Agencies</a:t>
            </a:r>
            <a:endParaRPr lang="en-US" sz="900" dirty="0"/>
          </a:p>
        </p:txBody>
      </p:sp>
      <p:sp>
        <p:nvSpPr>
          <p:cNvPr id="8" name="Text 5"/>
          <p:cNvSpPr/>
          <p:nvPr/>
        </p:nvSpPr>
        <p:spPr>
          <a:xfrm>
            <a:off x="8275320" y="4759452"/>
            <a:ext cx="45720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5</a:t>
            </a:r>
            <a:endParaRPr lang="en-US" sz="900" dirty="0"/>
          </a:p>
        </p:txBody>
      </p:sp>
      <p:sp>
        <p:nvSpPr>
          <p:cNvPr id="9" name="Text 6"/>
          <p:cNvSpPr/>
          <p:nvPr/>
        </p:nvSpPr>
        <p:spPr>
          <a:xfrm>
            <a:off x="5852160" y="4759452"/>
            <a:ext cx="237744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ICS · Institute of Health Sciences</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11480" y="201168"/>
            <a:ext cx="8321040" cy="228600"/>
          </a:xfrm>
          <a:prstGeom prst="rect">
            <a:avLst/>
          </a:prstGeom>
          <a:noFill/>
          <a:ln/>
        </p:spPr>
        <p:txBody>
          <a:bodyPr wrap="square" rtlCol="0" anchor="ctr"/>
          <a:lstStyle/>
          <a:p>
            <a:pPr indent="0" marL="0">
              <a:buNone/>
            </a:pPr>
            <a:r>
              <a:rPr lang="en-US" sz="1000" b="1" spc="200" kern="0" dirty="0">
                <a:solidFill>
                  <a:srgbClr val="C9A227"/>
                </a:solidFill>
                <a:latin typeface="Calibri" pitchFamily="34" charset="0"/>
                <a:ea typeface="Calibri" pitchFamily="34" charset="-122"/>
                <a:cs typeface="Calibri" pitchFamily="34" charset="-120"/>
              </a:rPr>
              <a:t>LEGAL GUIDELINES AND AGENCIES</a:t>
            </a:r>
            <a:endParaRPr lang="en-US" sz="1000" dirty="0"/>
          </a:p>
        </p:txBody>
      </p:sp>
      <p:sp>
        <p:nvSpPr>
          <p:cNvPr id="3" name="Text 1"/>
          <p:cNvSpPr/>
          <p:nvPr/>
        </p:nvSpPr>
        <p:spPr>
          <a:xfrm>
            <a:off x="411480" y="438912"/>
            <a:ext cx="8321040" cy="502920"/>
          </a:xfrm>
          <a:prstGeom prst="rect">
            <a:avLst/>
          </a:prstGeom>
          <a:noFill/>
          <a:ln/>
        </p:spPr>
        <p:txBody>
          <a:bodyPr wrap="square" rtlCol="0" anchor="ctr"/>
          <a:lstStyle/>
          <a:p>
            <a:pPr indent="0" marL="0">
              <a:buNone/>
            </a:pPr>
            <a:r>
              <a:rPr lang="en-US" sz="2600" b="1" dirty="0">
                <a:solidFill>
                  <a:srgbClr val="16264F"/>
                </a:solidFill>
                <a:latin typeface="Georgia" pitchFamily="34" charset="0"/>
                <a:ea typeface="Georgia" pitchFamily="34" charset="-122"/>
                <a:cs typeface="Georgia" pitchFamily="34" charset="-120"/>
              </a:rPr>
              <a:t>ADA — Americans with Disabilities Act (1990)</a:t>
            </a:r>
            <a:endParaRPr lang="en-US" sz="2600" dirty="0"/>
          </a:p>
        </p:txBody>
      </p:sp>
      <p:sp>
        <p:nvSpPr>
          <p:cNvPr id="4" name="Shape 2"/>
          <p:cNvSpPr/>
          <p:nvPr/>
        </p:nvSpPr>
        <p:spPr>
          <a:xfrm>
            <a:off x="457200" y="1051560"/>
            <a:ext cx="3977640" cy="310896"/>
          </a:xfrm>
          <a:prstGeom prst="rect">
            <a:avLst/>
          </a:prstGeom>
          <a:solidFill>
            <a:srgbClr val="16264F"/>
          </a:solidFill>
          <a:ln/>
        </p:spPr>
      </p:sp>
      <p:sp>
        <p:nvSpPr>
          <p:cNvPr id="5" name="Text 3"/>
          <p:cNvSpPr/>
          <p:nvPr/>
        </p:nvSpPr>
        <p:spPr>
          <a:xfrm>
            <a:off x="566928" y="1051560"/>
            <a:ext cx="3749040" cy="310896"/>
          </a:xfrm>
          <a:prstGeom prst="rect">
            <a:avLst/>
          </a:prstGeom>
          <a:noFill/>
          <a:ln/>
        </p:spPr>
        <p:txBody>
          <a:bodyPr wrap="square"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The Law</a:t>
            </a:r>
            <a:endParaRPr lang="en-US" sz="1200" dirty="0"/>
          </a:p>
        </p:txBody>
      </p:sp>
      <p:sp>
        <p:nvSpPr>
          <p:cNvPr id="6" name="Text 4"/>
          <p:cNvSpPr/>
          <p:nvPr/>
        </p:nvSpPr>
        <p:spPr>
          <a:xfrm>
            <a:off x="457200" y="1472184"/>
            <a:ext cx="3977640" cy="3008376"/>
          </a:xfrm>
          <a:prstGeom prst="rect">
            <a:avLst/>
          </a:prstGeom>
          <a:noFill/>
          <a:ln/>
        </p:spPr>
        <p:txBody>
          <a:bodyPr wrap="square" rtlCol="0" anchor="t"/>
          <a:lstStyle/>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Purpose</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To prohibit discrimination against individuals with disabilities in employment and services.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To ensure equal access to healthcare.</a:t>
            </a:r>
            <a:endParaRPr lang="en-US" sz="1200" dirty="0"/>
          </a:p>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Application</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Applies to facilities and employers with more than 15 employees.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Includes telecommunication services for individuals with hearing or speech impairments.</a:t>
            </a:r>
            <a:endParaRPr lang="en-US" sz="1200" dirty="0"/>
          </a:p>
        </p:txBody>
      </p:sp>
      <p:sp>
        <p:nvSpPr>
          <p:cNvPr id="7" name="Shape 5"/>
          <p:cNvSpPr/>
          <p:nvPr/>
        </p:nvSpPr>
        <p:spPr>
          <a:xfrm>
            <a:off x="4709160" y="1051560"/>
            <a:ext cx="3977640" cy="310896"/>
          </a:xfrm>
          <a:prstGeom prst="rect">
            <a:avLst/>
          </a:prstGeom>
          <a:solidFill>
            <a:srgbClr val="16264F"/>
          </a:solidFill>
          <a:ln/>
        </p:spPr>
      </p:sp>
      <p:sp>
        <p:nvSpPr>
          <p:cNvPr id="8" name="Text 6"/>
          <p:cNvSpPr/>
          <p:nvPr/>
        </p:nvSpPr>
        <p:spPr>
          <a:xfrm>
            <a:off x="4818888" y="1051560"/>
            <a:ext cx="3749040" cy="310896"/>
          </a:xfrm>
          <a:prstGeom prst="rect">
            <a:avLst/>
          </a:prstGeom>
          <a:noFill/>
          <a:ln/>
        </p:spPr>
        <p:txBody>
          <a:bodyPr wrap="square"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In Practice</a:t>
            </a:r>
            <a:endParaRPr lang="en-US" sz="1200" dirty="0"/>
          </a:p>
        </p:txBody>
      </p:sp>
      <p:sp>
        <p:nvSpPr>
          <p:cNvPr id="9" name="Text 7"/>
          <p:cNvSpPr/>
          <p:nvPr/>
        </p:nvSpPr>
        <p:spPr>
          <a:xfrm>
            <a:off x="4709160" y="1472184"/>
            <a:ext cx="3977640" cy="3008376"/>
          </a:xfrm>
          <a:prstGeom prst="rect">
            <a:avLst/>
          </a:prstGeom>
          <a:noFill/>
          <a:ln/>
        </p:spPr>
        <p:txBody>
          <a:bodyPr wrap="square" rtlCol="0" anchor="t"/>
          <a:lstStyle/>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Accommodations in the medical office</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Access ramps and sufficiently wide doors.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Accessible waiting room and restroom.</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Reserved and marked parking.</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Reception desk at an accessible height.</a:t>
            </a:r>
            <a:endParaRPr lang="en-US" sz="1200" dirty="0"/>
          </a:p>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CMA's role</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Offer assistance without assuming incapacity; communicate directly with the patient.</a:t>
            </a:r>
            <a:endParaRPr lang="en-US" sz="1200" dirty="0"/>
          </a:p>
        </p:txBody>
      </p:sp>
      <p:sp>
        <p:nvSpPr>
          <p:cNvPr id="10" name="Shape 8"/>
          <p:cNvSpPr/>
          <p:nvPr/>
        </p:nvSpPr>
        <p:spPr>
          <a:xfrm>
            <a:off x="0" y="0"/>
            <a:ext cx="9144000" cy="54864"/>
          </a:xfrm>
          <a:prstGeom prst="rect">
            <a:avLst/>
          </a:prstGeom>
          <a:solidFill>
            <a:srgbClr val="C9A227"/>
          </a:solidFill>
          <a:ln/>
        </p:spPr>
      </p:sp>
      <p:sp>
        <p:nvSpPr>
          <p:cNvPr id="11" name="Text 9"/>
          <p:cNvSpPr/>
          <p:nvPr/>
        </p:nvSpPr>
        <p:spPr>
          <a:xfrm>
            <a:off x="411480" y="4759452"/>
            <a:ext cx="5486400" cy="274320"/>
          </a:xfrm>
          <a:prstGeom prst="rect">
            <a:avLst/>
          </a:prstGeom>
          <a:noFill/>
          <a:ln/>
        </p:spPr>
        <p:txBody>
          <a:bodyPr wrap="square" rtlCol="0" anchor="ctr"/>
          <a:lstStyle/>
          <a:p>
            <a:pPr indent="0" marL="0">
              <a:buNone/>
            </a:pPr>
            <a:r>
              <a:rPr lang="en-US" sz="900" dirty="0">
                <a:solidFill>
                  <a:srgbClr val="5A6376"/>
                </a:solidFill>
                <a:latin typeface="Calibri" pitchFamily="34" charset="0"/>
                <a:ea typeface="Calibri" pitchFamily="34" charset="-122"/>
                <a:cs typeface="Calibri" pitchFamily="34" charset="-120"/>
              </a:rPr>
              <a:t>Legal Guidelines and Agencies</a:t>
            </a:r>
            <a:endParaRPr lang="en-US" sz="900" dirty="0"/>
          </a:p>
        </p:txBody>
      </p:sp>
      <p:sp>
        <p:nvSpPr>
          <p:cNvPr id="12" name="Text 10"/>
          <p:cNvSpPr/>
          <p:nvPr/>
        </p:nvSpPr>
        <p:spPr>
          <a:xfrm>
            <a:off x="8275320" y="4759452"/>
            <a:ext cx="45720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6</a:t>
            </a:r>
            <a:endParaRPr lang="en-US" sz="900" dirty="0"/>
          </a:p>
        </p:txBody>
      </p:sp>
      <p:sp>
        <p:nvSpPr>
          <p:cNvPr id="13" name="Text 11"/>
          <p:cNvSpPr/>
          <p:nvPr/>
        </p:nvSpPr>
        <p:spPr>
          <a:xfrm>
            <a:off x="5852160" y="4759452"/>
            <a:ext cx="237744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ICS · Institute of Health Sciences</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411480" y="201168"/>
            <a:ext cx="8321040" cy="228600"/>
          </a:xfrm>
          <a:prstGeom prst="rect">
            <a:avLst/>
          </a:prstGeom>
          <a:noFill/>
          <a:ln/>
        </p:spPr>
        <p:txBody>
          <a:bodyPr wrap="square" rtlCol="0" anchor="ctr"/>
          <a:lstStyle/>
          <a:p>
            <a:pPr indent="0" marL="0">
              <a:buNone/>
            </a:pPr>
            <a:r>
              <a:rPr lang="en-US" sz="1000" b="1" spc="200" kern="0" dirty="0">
                <a:solidFill>
                  <a:srgbClr val="C9A227"/>
                </a:solidFill>
                <a:latin typeface="Calibri" pitchFamily="34" charset="0"/>
                <a:ea typeface="Calibri" pitchFamily="34" charset="-122"/>
                <a:cs typeface="Calibri" pitchFamily="34" charset="-120"/>
              </a:rPr>
              <a:t>LEGAL GUIDELINES AND AGENCIES</a:t>
            </a:r>
            <a:endParaRPr lang="en-US" sz="1000" dirty="0"/>
          </a:p>
        </p:txBody>
      </p:sp>
      <p:sp>
        <p:nvSpPr>
          <p:cNvPr id="3" name="Text 1"/>
          <p:cNvSpPr/>
          <p:nvPr/>
        </p:nvSpPr>
        <p:spPr>
          <a:xfrm>
            <a:off x="411480" y="438912"/>
            <a:ext cx="8321040" cy="502920"/>
          </a:xfrm>
          <a:prstGeom prst="rect">
            <a:avLst/>
          </a:prstGeom>
          <a:noFill/>
          <a:ln/>
        </p:spPr>
        <p:txBody>
          <a:bodyPr wrap="square" rtlCol="0" anchor="ctr"/>
          <a:lstStyle/>
          <a:p>
            <a:pPr indent="0" marL="0">
              <a:buNone/>
            </a:pPr>
            <a:r>
              <a:rPr lang="en-US" sz="2600" b="1" dirty="0">
                <a:solidFill>
                  <a:srgbClr val="16264F"/>
                </a:solidFill>
                <a:latin typeface="Georgia" pitchFamily="34" charset="0"/>
                <a:ea typeface="Georgia" pitchFamily="34" charset="-122"/>
                <a:cs typeface="Georgia" pitchFamily="34" charset="-120"/>
              </a:rPr>
              <a:t>OSHA — Workplace Safety and Biohazard</a:t>
            </a:r>
            <a:endParaRPr lang="en-US" sz="2600" dirty="0"/>
          </a:p>
        </p:txBody>
      </p:sp>
      <p:sp>
        <p:nvSpPr>
          <p:cNvPr id="4" name="Shape 2"/>
          <p:cNvSpPr/>
          <p:nvPr/>
        </p:nvSpPr>
        <p:spPr>
          <a:xfrm>
            <a:off x="457200" y="1051560"/>
            <a:ext cx="3977640" cy="310896"/>
          </a:xfrm>
          <a:prstGeom prst="rect">
            <a:avLst/>
          </a:prstGeom>
          <a:solidFill>
            <a:srgbClr val="16264F"/>
          </a:solidFill>
          <a:ln/>
        </p:spPr>
      </p:sp>
      <p:sp>
        <p:nvSpPr>
          <p:cNvPr id="5" name="Text 3"/>
          <p:cNvSpPr/>
          <p:nvPr/>
        </p:nvSpPr>
        <p:spPr>
          <a:xfrm>
            <a:off x="566928" y="1051560"/>
            <a:ext cx="3749040" cy="310896"/>
          </a:xfrm>
          <a:prstGeom prst="rect">
            <a:avLst/>
          </a:prstGeom>
          <a:noFill/>
          <a:ln/>
        </p:spPr>
        <p:txBody>
          <a:bodyPr wrap="square"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Prevention</a:t>
            </a:r>
            <a:endParaRPr lang="en-US" sz="1200" dirty="0"/>
          </a:p>
        </p:txBody>
      </p:sp>
      <p:sp>
        <p:nvSpPr>
          <p:cNvPr id="6" name="Text 4"/>
          <p:cNvSpPr/>
          <p:nvPr/>
        </p:nvSpPr>
        <p:spPr>
          <a:xfrm>
            <a:off x="457200" y="1472184"/>
            <a:ext cx="3977640" cy="3008376"/>
          </a:xfrm>
          <a:prstGeom prst="rect">
            <a:avLst/>
          </a:prstGeom>
          <a:noFill/>
          <a:ln/>
        </p:spPr>
        <p:txBody>
          <a:bodyPr wrap="square" rtlCol="0" anchor="t"/>
          <a:lstStyle/>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Hygiene and barrier protection</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Handwashing: the most effective measure (20-30 seconds).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PPE: gloves, mask, eye protection, gown.</a:t>
            </a:r>
            <a:endParaRPr lang="en-US" sz="1200" dirty="0"/>
          </a:p>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Waste</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Red biohazard bags for contaminated material.</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Rigid sharps containers: never recap needles.</a:t>
            </a:r>
            <a:endParaRPr lang="en-US" sz="1200" dirty="0"/>
          </a:p>
        </p:txBody>
      </p:sp>
      <p:sp>
        <p:nvSpPr>
          <p:cNvPr id="7" name="Shape 5"/>
          <p:cNvSpPr/>
          <p:nvPr/>
        </p:nvSpPr>
        <p:spPr>
          <a:xfrm>
            <a:off x="4709160" y="1051560"/>
            <a:ext cx="3977640" cy="310896"/>
          </a:xfrm>
          <a:prstGeom prst="rect">
            <a:avLst/>
          </a:prstGeom>
          <a:solidFill>
            <a:srgbClr val="16264F"/>
          </a:solidFill>
          <a:ln/>
        </p:spPr>
      </p:sp>
      <p:sp>
        <p:nvSpPr>
          <p:cNvPr id="8" name="Text 6"/>
          <p:cNvSpPr/>
          <p:nvPr/>
        </p:nvSpPr>
        <p:spPr>
          <a:xfrm>
            <a:off x="4818888" y="1051560"/>
            <a:ext cx="3749040" cy="310896"/>
          </a:xfrm>
          <a:prstGeom prst="rect">
            <a:avLst/>
          </a:prstGeom>
          <a:noFill/>
          <a:ln/>
        </p:spPr>
        <p:txBody>
          <a:bodyPr wrap="square"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Risk Control</a:t>
            </a:r>
            <a:endParaRPr lang="en-US" sz="1200" dirty="0"/>
          </a:p>
        </p:txBody>
      </p:sp>
      <p:sp>
        <p:nvSpPr>
          <p:cNvPr id="9" name="Text 7"/>
          <p:cNvSpPr/>
          <p:nvPr/>
        </p:nvSpPr>
        <p:spPr>
          <a:xfrm>
            <a:off x="4709160" y="1472184"/>
            <a:ext cx="3977640" cy="3008376"/>
          </a:xfrm>
          <a:prstGeom prst="rect">
            <a:avLst/>
          </a:prstGeom>
          <a:noFill/>
          <a:ln/>
        </p:spPr>
        <p:txBody>
          <a:bodyPr wrap="square" rtlCol="0" anchor="t"/>
          <a:lstStyle/>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Spills and chemicals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Spill protocol with approved disinfectant and full PPE.</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Safety Data Sheets (SDS) accessible and chemical labeling.</a:t>
            </a:r>
            <a:endParaRPr lang="en-US" sz="1200" dirty="0"/>
          </a:p>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Work area</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Clean areas separated from contaminated areas.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No eating, drinking, or storing food in the specimen area.</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Immediate reporting of needlesticks and exposures.</a:t>
            </a:r>
            <a:endParaRPr lang="en-US" sz="1200" dirty="0"/>
          </a:p>
        </p:txBody>
      </p:sp>
      <p:sp>
        <p:nvSpPr>
          <p:cNvPr id="10" name="Shape 8"/>
          <p:cNvSpPr/>
          <p:nvPr/>
        </p:nvSpPr>
        <p:spPr>
          <a:xfrm>
            <a:off x="0" y="0"/>
            <a:ext cx="9144000" cy="54864"/>
          </a:xfrm>
          <a:prstGeom prst="rect">
            <a:avLst/>
          </a:prstGeom>
          <a:solidFill>
            <a:srgbClr val="C9A227"/>
          </a:solidFill>
          <a:ln/>
        </p:spPr>
      </p:sp>
      <p:sp>
        <p:nvSpPr>
          <p:cNvPr id="11" name="Text 9"/>
          <p:cNvSpPr/>
          <p:nvPr/>
        </p:nvSpPr>
        <p:spPr>
          <a:xfrm>
            <a:off x="411480" y="4759452"/>
            <a:ext cx="5486400" cy="274320"/>
          </a:xfrm>
          <a:prstGeom prst="rect">
            <a:avLst/>
          </a:prstGeom>
          <a:noFill/>
          <a:ln/>
        </p:spPr>
        <p:txBody>
          <a:bodyPr wrap="square" rtlCol="0" anchor="ctr"/>
          <a:lstStyle/>
          <a:p>
            <a:pPr indent="0" marL="0">
              <a:buNone/>
            </a:pPr>
            <a:r>
              <a:rPr lang="en-US" sz="900" dirty="0">
                <a:solidFill>
                  <a:srgbClr val="5A6376"/>
                </a:solidFill>
                <a:latin typeface="Calibri" pitchFamily="34" charset="0"/>
                <a:ea typeface="Calibri" pitchFamily="34" charset="-122"/>
                <a:cs typeface="Calibri" pitchFamily="34" charset="-120"/>
              </a:rPr>
              <a:t>Legal Guidelines and Agencies</a:t>
            </a:r>
            <a:endParaRPr lang="en-US" sz="900" dirty="0"/>
          </a:p>
        </p:txBody>
      </p:sp>
      <p:sp>
        <p:nvSpPr>
          <p:cNvPr id="12" name="Text 10"/>
          <p:cNvSpPr/>
          <p:nvPr/>
        </p:nvSpPr>
        <p:spPr>
          <a:xfrm>
            <a:off x="8275320" y="4759452"/>
            <a:ext cx="45720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7</a:t>
            </a:r>
            <a:endParaRPr lang="en-US" sz="900" dirty="0"/>
          </a:p>
        </p:txBody>
      </p:sp>
      <p:sp>
        <p:nvSpPr>
          <p:cNvPr id="13" name="Text 11"/>
          <p:cNvSpPr/>
          <p:nvPr/>
        </p:nvSpPr>
        <p:spPr>
          <a:xfrm>
            <a:off x="5852160" y="4759452"/>
            <a:ext cx="237744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ICS · Institute of Health Sciences</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11480" y="201168"/>
            <a:ext cx="8321040" cy="228600"/>
          </a:xfrm>
          <a:prstGeom prst="rect">
            <a:avLst/>
          </a:prstGeom>
          <a:noFill/>
          <a:ln/>
        </p:spPr>
        <p:txBody>
          <a:bodyPr wrap="square" rtlCol="0" anchor="ctr"/>
          <a:lstStyle/>
          <a:p>
            <a:pPr indent="0" marL="0">
              <a:buNone/>
            </a:pPr>
            <a:r>
              <a:rPr lang="en-US" sz="1000" b="1" spc="200" kern="0" dirty="0">
                <a:solidFill>
                  <a:srgbClr val="C9A227"/>
                </a:solidFill>
                <a:latin typeface="Calibri" pitchFamily="34" charset="0"/>
                <a:ea typeface="Calibri" pitchFamily="34" charset="-122"/>
                <a:cs typeface="Calibri" pitchFamily="34" charset="-120"/>
              </a:rPr>
              <a:t>LEGAL GUIDELINES AND AGENCIES</a:t>
            </a:r>
            <a:endParaRPr lang="en-US" sz="1000" dirty="0"/>
          </a:p>
        </p:txBody>
      </p:sp>
      <p:sp>
        <p:nvSpPr>
          <p:cNvPr id="3" name="Text 1"/>
          <p:cNvSpPr/>
          <p:nvPr/>
        </p:nvSpPr>
        <p:spPr>
          <a:xfrm>
            <a:off x="411480" y="438912"/>
            <a:ext cx="8321040" cy="502920"/>
          </a:xfrm>
          <a:prstGeom prst="rect">
            <a:avLst/>
          </a:prstGeom>
          <a:noFill/>
          <a:ln/>
        </p:spPr>
        <p:txBody>
          <a:bodyPr wrap="square" rtlCol="0" anchor="ctr"/>
          <a:lstStyle/>
          <a:p>
            <a:pPr indent="0" marL="0">
              <a:buNone/>
            </a:pPr>
            <a:r>
              <a:rPr lang="en-US" sz="2600" b="1" dirty="0">
                <a:solidFill>
                  <a:srgbClr val="16264F"/>
                </a:solidFill>
                <a:latin typeface="Georgia" pitchFamily="34" charset="0"/>
                <a:ea typeface="Georgia" pitchFamily="34" charset="-122"/>
                <a:cs typeface="Georgia" pitchFamily="34" charset="-120"/>
              </a:rPr>
              <a:t>Hazard Communication Standard (HCS)</a:t>
            </a:r>
            <a:endParaRPr lang="en-US" sz="2600" dirty="0"/>
          </a:p>
        </p:txBody>
      </p:sp>
      <p:sp>
        <p:nvSpPr>
          <p:cNvPr id="4" name="Text 2"/>
          <p:cNvSpPr/>
          <p:nvPr/>
        </p:nvSpPr>
        <p:spPr>
          <a:xfrm>
            <a:off x="457200" y="1051560"/>
            <a:ext cx="5029200" cy="3566160"/>
          </a:xfrm>
          <a:prstGeom prst="rect">
            <a:avLst/>
          </a:prstGeom>
          <a:noFill/>
          <a:ln/>
        </p:spPr>
        <p:txBody>
          <a:bodyPr wrap="square" rtlCol="0" anchor="t"/>
          <a:lstStyle/>
          <a:p>
            <a:pPr marL="342900" indent="-342900">
              <a:spcAft>
                <a:spcPts val="600"/>
              </a:spcAft>
              <a:buSzPct val="100000"/>
              <a:buChar char="▪"/>
            </a:pPr>
            <a:r>
              <a:rPr lang="en-US" sz="1300" b="1" dirty="0">
                <a:solidFill>
                  <a:srgbClr val="16264F"/>
                </a:solidFill>
                <a:latin typeface="Calibri" pitchFamily="34" charset="0"/>
                <a:ea typeface="Calibri" pitchFamily="34" charset="-122"/>
                <a:cs typeface="Calibri" pitchFamily="34" charset="-120"/>
              </a:rPr>
              <a:t>What does the standard require?</a:t>
            </a:r>
            <a:endParaRPr lang="en-US" sz="1300" dirty="0"/>
          </a:p>
          <a:p>
            <a:pPr lvl="1" marL="685800" indent="-342900">
              <a:spcAft>
                <a:spcPts val="600"/>
              </a:spcAft>
              <a:buSzPct val="100000"/>
              <a:buChar char="–"/>
            </a:pPr>
            <a:r>
              <a:rPr lang="en-US" sz="1200" dirty="0">
                <a:solidFill>
                  <a:srgbClr val="5A6376"/>
                </a:solidFill>
                <a:latin typeface="Calibri" pitchFamily="34" charset="0"/>
                <a:ea typeface="Calibri" pitchFamily="34" charset="-122"/>
                <a:cs typeface="Calibri" pitchFamily="34" charset="-120"/>
              </a:rPr>
              <a:t>Every chemical label must bear pictograms warning of the hazard.</a:t>
            </a:r>
            <a:endParaRPr lang="en-US" sz="1300" dirty="0"/>
          </a:p>
          <a:p>
            <a:pPr lvl="1" marL="685800" indent="-342900">
              <a:spcAft>
                <a:spcPts val="600"/>
              </a:spcAft>
              <a:buSzPct val="100000"/>
              <a:buChar char="–"/>
            </a:pPr>
            <a:r>
              <a:rPr lang="en-US" sz="1200" dirty="0">
                <a:solidFill>
                  <a:srgbClr val="5A6376"/>
                </a:solidFill>
                <a:latin typeface="Calibri" pitchFamily="34" charset="0"/>
                <a:ea typeface="Calibri" pitchFamily="34" charset="-122"/>
                <a:cs typeface="Calibri" pitchFamily="34" charset="-120"/>
              </a:rPr>
              <a:t>The pictogram is a black symbol on a white background with a red diamond-shaped border.</a:t>
            </a:r>
            <a:endParaRPr lang="en-US" sz="1300" dirty="0"/>
          </a:p>
          <a:p>
            <a:pPr lvl="1" marL="685800" indent="-342900">
              <a:spcAft>
                <a:spcPts val="600"/>
              </a:spcAft>
              <a:buSzPct val="100000"/>
              <a:buChar char="–"/>
            </a:pPr>
            <a:r>
              <a:rPr lang="en-US" sz="1200" dirty="0">
                <a:solidFill>
                  <a:srgbClr val="5A6376"/>
                </a:solidFill>
                <a:latin typeface="Calibri" pitchFamily="34" charset="0"/>
                <a:ea typeface="Calibri" pitchFamily="34" charset="-122"/>
                <a:cs typeface="Calibri" pitchFamily="34" charset="-120"/>
              </a:rPr>
              <a:t>Each pictogram appears only once per label, even if there are multiple identical hazards.</a:t>
            </a:r>
            <a:endParaRPr lang="en-US" sz="1300" dirty="0"/>
          </a:p>
          <a:p>
            <a:pPr marL="342900" indent="-342900">
              <a:spcAft>
                <a:spcPts val="600"/>
              </a:spcAft>
              <a:buSzPct val="100000"/>
              <a:buChar char="▪"/>
            </a:pPr>
            <a:r>
              <a:rPr lang="en-US" sz="1300" b="1" dirty="0">
                <a:solidFill>
                  <a:srgbClr val="16264F"/>
                </a:solidFill>
                <a:latin typeface="Calibri" pitchFamily="34" charset="0"/>
                <a:ea typeface="Calibri" pitchFamily="34" charset="-122"/>
                <a:cs typeface="Calibri" pitchFamily="34" charset="-120"/>
              </a:rPr>
              <a:t>The 9 HCS pictograms</a:t>
            </a:r>
            <a:endParaRPr lang="en-US" sz="1300" dirty="0"/>
          </a:p>
          <a:p>
            <a:pPr lvl="1" marL="685800" indent="-342900">
              <a:spcAft>
                <a:spcPts val="600"/>
              </a:spcAft>
              <a:buSzPct val="100000"/>
              <a:buChar char="–"/>
            </a:pPr>
            <a:r>
              <a:rPr lang="en-US" sz="1200" dirty="0">
                <a:solidFill>
                  <a:srgbClr val="5A6376"/>
                </a:solidFill>
                <a:latin typeface="Calibri" pitchFamily="34" charset="0"/>
                <a:ea typeface="Calibri" pitchFamily="34" charset="-122"/>
                <a:cs typeface="Calibri" pitchFamily="34" charset="-120"/>
              </a:rPr>
              <a:t>Health Hazard · Flame · Exclamation Mark</a:t>
            </a:r>
            <a:endParaRPr lang="en-US" sz="1300" dirty="0"/>
          </a:p>
          <a:p>
            <a:pPr lvl="1" marL="685800" indent="-342900">
              <a:spcAft>
                <a:spcPts val="600"/>
              </a:spcAft>
              <a:buSzPct val="100000"/>
              <a:buChar char="–"/>
            </a:pPr>
            <a:r>
              <a:rPr lang="en-US" sz="1200" dirty="0">
                <a:solidFill>
                  <a:srgbClr val="5A6376"/>
                </a:solidFill>
                <a:latin typeface="Calibri" pitchFamily="34" charset="0"/>
                <a:ea typeface="Calibri" pitchFamily="34" charset="-122"/>
                <a:cs typeface="Calibri" pitchFamily="34" charset="-120"/>
              </a:rPr>
              <a:t>Gas Cylinder · Corrosion · Exploding Bomb</a:t>
            </a:r>
            <a:endParaRPr lang="en-US" sz="1300" dirty="0"/>
          </a:p>
          <a:p>
            <a:pPr lvl="1" marL="685800" indent="-342900">
              <a:spcAft>
                <a:spcPts val="600"/>
              </a:spcAft>
              <a:buSzPct val="100000"/>
              <a:buChar char="–"/>
            </a:pPr>
            <a:r>
              <a:rPr lang="en-US" sz="1200" dirty="0">
                <a:solidFill>
                  <a:srgbClr val="5A6376"/>
                </a:solidFill>
                <a:latin typeface="Calibri" pitchFamily="34" charset="0"/>
                <a:ea typeface="Calibri" pitchFamily="34" charset="-122"/>
                <a:cs typeface="Calibri" pitchFamily="34" charset="-120"/>
              </a:rPr>
              <a:t>Flame Over Circle · Environment · Skull and Crossbones</a:t>
            </a:r>
            <a:endParaRPr lang="en-US" sz="1300" dirty="0"/>
          </a:p>
        </p:txBody>
      </p:sp>
      <p:sp>
        <p:nvSpPr>
          <p:cNvPr id="5" name="Shape 3"/>
          <p:cNvSpPr/>
          <p:nvPr/>
        </p:nvSpPr>
        <p:spPr>
          <a:xfrm>
            <a:off x="0" y="0"/>
            <a:ext cx="9144000" cy="54864"/>
          </a:xfrm>
          <a:prstGeom prst="rect">
            <a:avLst/>
          </a:prstGeom>
          <a:solidFill>
            <a:srgbClr val="C9A227"/>
          </a:solidFill>
          <a:ln/>
        </p:spPr>
      </p:sp>
      <p:sp>
        <p:nvSpPr>
          <p:cNvPr id="6" name="Text 4"/>
          <p:cNvSpPr/>
          <p:nvPr/>
        </p:nvSpPr>
        <p:spPr>
          <a:xfrm>
            <a:off x="411480" y="4759452"/>
            <a:ext cx="5486400" cy="274320"/>
          </a:xfrm>
          <a:prstGeom prst="rect">
            <a:avLst/>
          </a:prstGeom>
          <a:noFill/>
          <a:ln/>
        </p:spPr>
        <p:txBody>
          <a:bodyPr wrap="square" rtlCol="0" anchor="ctr"/>
          <a:lstStyle/>
          <a:p>
            <a:pPr indent="0" marL="0">
              <a:buNone/>
            </a:pPr>
            <a:r>
              <a:rPr lang="en-US" sz="900" dirty="0">
                <a:solidFill>
                  <a:srgbClr val="5A6376"/>
                </a:solidFill>
                <a:latin typeface="Calibri" pitchFamily="34" charset="0"/>
                <a:ea typeface="Calibri" pitchFamily="34" charset="-122"/>
                <a:cs typeface="Calibri" pitchFamily="34" charset="-120"/>
              </a:rPr>
              <a:t>Legal Guidelines and Agencies</a:t>
            </a:r>
            <a:endParaRPr lang="en-US" sz="900" dirty="0"/>
          </a:p>
        </p:txBody>
      </p:sp>
      <p:sp>
        <p:nvSpPr>
          <p:cNvPr id="7" name="Text 5"/>
          <p:cNvSpPr/>
          <p:nvPr/>
        </p:nvSpPr>
        <p:spPr>
          <a:xfrm>
            <a:off x="8275320" y="4759452"/>
            <a:ext cx="45720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8</a:t>
            </a:r>
            <a:endParaRPr lang="en-US" sz="900" dirty="0"/>
          </a:p>
        </p:txBody>
      </p:sp>
      <p:sp>
        <p:nvSpPr>
          <p:cNvPr id="8" name="Text 6"/>
          <p:cNvSpPr/>
          <p:nvPr/>
        </p:nvSpPr>
        <p:spPr>
          <a:xfrm>
            <a:off x="5852160" y="4759452"/>
            <a:ext cx="237744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ICS · Institute of Health Sciences</a:t>
            </a:r>
            <a:endParaRPr lang="en-US" sz="900" dirty="0"/>
          </a:p>
        </p:txBody>
      </p:sp>
      <p:pic>
        <p:nvPicPr>
          <p:cNvPr id="9" name="Image 0" descr="preencoded.png">    </p:cNvPr>
          <p:cNvPicPr>
            <a:picLocks noChangeAspect="1"/>
          </p:cNvPicPr>
          <p:nvPr/>
        </p:nvPicPr>
        <p:blipFill>
          <a:blip r:embed="rId1"/>
          <a:stretch>
            <a:fillRect/>
          </a:stretch>
        </p:blipFill>
        <p:spPr>
          <a:xfrm>
            <a:off x="5623560" y="1097280"/>
            <a:ext cx="3017520" cy="301752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11480" y="201168"/>
            <a:ext cx="8321040" cy="228600"/>
          </a:xfrm>
          <a:prstGeom prst="rect">
            <a:avLst/>
          </a:prstGeom>
          <a:noFill/>
          <a:ln/>
        </p:spPr>
        <p:txBody>
          <a:bodyPr wrap="square" rtlCol="0" anchor="ctr"/>
          <a:lstStyle/>
          <a:p>
            <a:pPr indent="0" marL="0">
              <a:buNone/>
            </a:pPr>
            <a:r>
              <a:rPr lang="en-US" sz="1000" b="1" spc="200" kern="0" dirty="0">
                <a:solidFill>
                  <a:srgbClr val="C9A227"/>
                </a:solidFill>
                <a:latin typeface="Calibri" pitchFamily="34" charset="0"/>
                <a:ea typeface="Calibri" pitchFamily="34" charset="-122"/>
                <a:cs typeface="Calibri" pitchFamily="34" charset="-120"/>
              </a:rPr>
              <a:t>LEGAL GUIDELINES AND AGENCIES</a:t>
            </a:r>
            <a:endParaRPr lang="en-US" sz="1000" dirty="0"/>
          </a:p>
        </p:txBody>
      </p:sp>
      <p:sp>
        <p:nvSpPr>
          <p:cNvPr id="3" name="Text 1"/>
          <p:cNvSpPr/>
          <p:nvPr/>
        </p:nvSpPr>
        <p:spPr>
          <a:xfrm>
            <a:off x="411480" y="438912"/>
            <a:ext cx="8321040" cy="502920"/>
          </a:xfrm>
          <a:prstGeom prst="rect">
            <a:avLst/>
          </a:prstGeom>
          <a:noFill/>
          <a:ln/>
        </p:spPr>
        <p:txBody>
          <a:bodyPr wrap="square" rtlCol="0" anchor="ctr"/>
          <a:lstStyle/>
          <a:p>
            <a:pPr indent="0" marL="0">
              <a:buNone/>
            </a:pPr>
            <a:r>
              <a:rPr lang="en-US" sz="2600" b="1" dirty="0">
                <a:solidFill>
                  <a:srgbClr val="16264F"/>
                </a:solidFill>
                <a:latin typeface="Georgia" pitchFamily="34" charset="0"/>
                <a:ea typeface="Georgia" pitchFamily="34" charset="-122"/>
                <a:cs typeface="Georgia" pitchFamily="34" charset="-120"/>
              </a:rPr>
              <a:t>HCS Pictograms: What Each Warns Of</a:t>
            </a:r>
            <a:endParaRPr lang="en-US" sz="2600" dirty="0"/>
          </a:p>
        </p:txBody>
      </p:sp>
      <p:sp>
        <p:nvSpPr>
          <p:cNvPr id="4" name="Shape 2"/>
          <p:cNvSpPr/>
          <p:nvPr/>
        </p:nvSpPr>
        <p:spPr>
          <a:xfrm>
            <a:off x="457200" y="1051560"/>
            <a:ext cx="3977640" cy="310896"/>
          </a:xfrm>
          <a:prstGeom prst="rect">
            <a:avLst/>
          </a:prstGeom>
          <a:solidFill>
            <a:srgbClr val="16264F"/>
          </a:solidFill>
          <a:ln/>
        </p:spPr>
      </p:sp>
      <p:sp>
        <p:nvSpPr>
          <p:cNvPr id="5" name="Text 3"/>
          <p:cNvSpPr/>
          <p:nvPr/>
        </p:nvSpPr>
        <p:spPr>
          <a:xfrm>
            <a:off x="566928" y="1051560"/>
            <a:ext cx="3749040" cy="310896"/>
          </a:xfrm>
          <a:prstGeom prst="rect">
            <a:avLst/>
          </a:prstGeom>
          <a:noFill/>
          <a:ln/>
        </p:spPr>
        <p:txBody>
          <a:bodyPr wrap="square"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Health Hazards</a:t>
            </a:r>
            <a:endParaRPr lang="en-US" sz="1200" dirty="0"/>
          </a:p>
        </p:txBody>
      </p:sp>
      <p:sp>
        <p:nvSpPr>
          <p:cNvPr id="6" name="Text 4"/>
          <p:cNvSpPr/>
          <p:nvPr/>
        </p:nvSpPr>
        <p:spPr>
          <a:xfrm>
            <a:off x="457200" y="1472184"/>
            <a:ext cx="3977640" cy="3008376"/>
          </a:xfrm>
          <a:prstGeom prst="rect">
            <a:avLst/>
          </a:prstGeom>
          <a:noFill/>
          <a:ln/>
        </p:spPr>
        <p:txBody>
          <a:bodyPr wrap="square" rtlCol="0" anchor="t"/>
          <a:lstStyle/>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Health Hazard</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Carcinogen, mutagenicity, reproductive toxicity, respiratory sensitizer, target organ toxicity, aspiration toxicity.</a:t>
            </a:r>
            <a:endParaRPr lang="en-US" sz="1200" dirty="0"/>
          </a:p>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Flame</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Flammables, pyrophorics, self-heating, emits flammable gas, self-reactives, organic peroxides, desensitized explosives.</a:t>
            </a:r>
            <a:endParaRPr lang="en-US" sz="1200" dirty="0"/>
          </a:p>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Exclamation Mark</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Skin and eye irritant, skin sensitizer, acute toxicity (harmful), narcotic effects, respiratory tract irritant, harmful to ozone layer.</a:t>
            </a:r>
            <a:endParaRPr lang="en-US" sz="1200" dirty="0"/>
          </a:p>
        </p:txBody>
      </p:sp>
      <p:sp>
        <p:nvSpPr>
          <p:cNvPr id="7" name="Shape 5"/>
          <p:cNvSpPr/>
          <p:nvPr/>
        </p:nvSpPr>
        <p:spPr>
          <a:xfrm>
            <a:off x="4709160" y="1051560"/>
            <a:ext cx="3977640" cy="310896"/>
          </a:xfrm>
          <a:prstGeom prst="rect">
            <a:avLst/>
          </a:prstGeom>
          <a:solidFill>
            <a:srgbClr val="16264F"/>
          </a:solidFill>
          <a:ln/>
        </p:spPr>
      </p:sp>
      <p:sp>
        <p:nvSpPr>
          <p:cNvPr id="8" name="Text 6"/>
          <p:cNvSpPr/>
          <p:nvPr/>
        </p:nvSpPr>
        <p:spPr>
          <a:xfrm>
            <a:off x="4818888" y="1051560"/>
            <a:ext cx="3749040" cy="310896"/>
          </a:xfrm>
          <a:prstGeom prst="rect">
            <a:avLst/>
          </a:prstGeom>
          <a:noFill/>
          <a:ln/>
        </p:spPr>
        <p:txBody>
          <a:bodyPr wrap="square"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Physical and Toxic Hazards</a:t>
            </a:r>
            <a:endParaRPr lang="en-US" sz="1200" dirty="0"/>
          </a:p>
        </p:txBody>
      </p:sp>
      <p:sp>
        <p:nvSpPr>
          <p:cNvPr id="9" name="Text 7"/>
          <p:cNvSpPr/>
          <p:nvPr/>
        </p:nvSpPr>
        <p:spPr>
          <a:xfrm>
            <a:off x="4709160" y="1472184"/>
            <a:ext cx="3977640" cy="3008376"/>
          </a:xfrm>
          <a:prstGeom prst="rect">
            <a:avLst/>
          </a:prstGeom>
          <a:noFill/>
          <a:ln/>
        </p:spPr>
        <p:txBody>
          <a:bodyPr wrap="square" rtlCol="0" anchor="t"/>
          <a:lstStyle/>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Gas Cylinder</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Gases and chemicals under pressure.</a:t>
            </a:r>
            <a:endParaRPr lang="en-US" sz="1200" dirty="0"/>
          </a:p>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Corrosion</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Corrosion and skin burns, eye damage, corrosive to metals.</a:t>
            </a:r>
            <a:endParaRPr lang="en-US" sz="1200" dirty="0"/>
          </a:p>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Exploding Bomb</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Explosives, self-reactives, organic peroxides.</a:t>
            </a:r>
            <a:endParaRPr lang="en-US" sz="1200" dirty="0"/>
          </a:p>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Flame Over Circle</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Oxidizers.</a:t>
            </a:r>
            <a:endParaRPr lang="en-US" sz="1200" dirty="0"/>
          </a:p>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Environment / Skull</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Aquatic toxicity · Acute toxicity (fatal or toxic).</a:t>
            </a:r>
            <a:endParaRPr lang="en-US" sz="1200" dirty="0"/>
          </a:p>
        </p:txBody>
      </p:sp>
      <p:sp>
        <p:nvSpPr>
          <p:cNvPr id="10" name="Shape 8"/>
          <p:cNvSpPr/>
          <p:nvPr/>
        </p:nvSpPr>
        <p:spPr>
          <a:xfrm>
            <a:off x="0" y="0"/>
            <a:ext cx="9144000" cy="54864"/>
          </a:xfrm>
          <a:prstGeom prst="rect">
            <a:avLst/>
          </a:prstGeom>
          <a:solidFill>
            <a:srgbClr val="C9A227"/>
          </a:solidFill>
          <a:ln/>
        </p:spPr>
      </p:sp>
      <p:sp>
        <p:nvSpPr>
          <p:cNvPr id="11" name="Text 9"/>
          <p:cNvSpPr/>
          <p:nvPr/>
        </p:nvSpPr>
        <p:spPr>
          <a:xfrm>
            <a:off x="411480" y="4759452"/>
            <a:ext cx="5486400" cy="274320"/>
          </a:xfrm>
          <a:prstGeom prst="rect">
            <a:avLst/>
          </a:prstGeom>
          <a:noFill/>
          <a:ln/>
        </p:spPr>
        <p:txBody>
          <a:bodyPr wrap="square" rtlCol="0" anchor="ctr"/>
          <a:lstStyle/>
          <a:p>
            <a:pPr indent="0" marL="0">
              <a:buNone/>
            </a:pPr>
            <a:r>
              <a:rPr lang="en-US" sz="900" dirty="0">
                <a:solidFill>
                  <a:srgbClr val="5A6376"/>
                </a:solidFill>
                <a:latin typeface="Calibri" pitchFamily="34" charset="0"/>
                <a:ea typeface="Calibri" pitchFamily="34" charset="-122"/>
                <a:cs typeface="Calibri" pitchFamily="34" charset="-120"/>
              </a:rPr>
              <a:t>Legal Guidelines and Agencies</a:t>
            </a:r>
            <a:endParaRPr lang="en-US" sz="900" dirty="0"/>
          </a:p>
        </p:txBody>
      </p:sp>
      <p:sp>
        <p:nvSpPr>
          <p:cNvPr id="12" name="Text 10"/>
          <p:cNvSpPr/>
          <p:nvPr/>
        </p:nvSpPr>
        <p:spPr>
          <a:xfrm>
            <a:off x="8275320" y="4759452"/>
            <a:ext cx="45720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9</a:t>
            </a:r>
            <a:endParaRPr lang="en-US" sz="900" dirty="0"/>
          </a:p>
        </p:txBody>
      </p:sp>
      <p:sp>
        <p:nvSpPr>
          <p:cNvPr id="13" name="Text 11"/>
          <p:cNvSpPr/>
          <p:nvPr/>
        </p:nvSpPr>
        <p:spPr>
          <a:xfrm>
            <a:off x="5852160" y="4759452"/>
            <a:ext cx="237744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ICS · Institute of Health Sciences</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411480" y="201168"/>
            <a:ext cx="8321040" cy="228600"/>
          </a:xfrm>
          <a:prstGeom prst="rect">
            <a:avLst/>
          </a:prstGeom>
          <a:noFill/>
          <a:ln/>
        </p:spPr>
        <p:txBody>
          <a:bodyPr wrap="square" rtlCol="0" anchor="ctr"/>
          <a:lstStyle/>
          <a:p>
            <a:pPr indent="0" marL="0">
              <a:buNone/>
            </a:pPr>
            <a:r>
              <a:rPr lang="en-US" sz="1000" b="1" spc="200" kern="0" dirty="0">
                <a:solidFill>
                  <a:srgbClr val="C9A227"/>
                </a:solidFill>
                <a:latin typeface="Calibri" pitchFamily="34" charset="0"/>
                <a:ea typeface="Calibri" pitchFamily="34" charset="-122"/>
                <a:cs typeface="Calibri" pitchFamily="34" charset="-120"/>
              </a:rPr>
              <a:t>LEGAL GUIDELINES AND AGENCIES</a:t>
            </a:r>
            <a:endParaRPr lang="en-US" sz="1000" dirty="0"/>
          </a:p>
        </p:txBody>
      </p:sp>
      <p:sp>
        <p:nvSpPr>
          <p:cNvPr id="3" name="Text 1"/>
          <p:cNvSpPr/>
          <p:nvPr/>
        </p:nvSpPr>
        <p:spPr>
          <a:xfrm>
            <a:off x="411480" y="438912"/>
            <a:ext cx="8321040" cy="502920"/>
          </a:xfrm>
          <a:prstGeom prst="rect">
            <a:avLst/>
          </a:prstGeom>
          <a:noFill/>
          <a:ln/>
        </p:spPr>
        <p:txBody>
          <a:bodyPr wrap="square" rtlCol="0" anchor="ctr"/>
          <a:lstStyle/>
          <a:p>
            <a:pPr indent="0" marL="0">
              <a:buNone/>
            </a:pPr>
            <a:r>
              <a:rPr lang="en-US" sz="2600" b="1" dirty="0">
                <a:solidFill>
                  <a:srgbClr val="16264F"/>
                </a:solidFill>
                <a:latin typeface="Georgia" pitchFamily="34" charset="0"/>
                <a:ea typeface="Georgia" pitchFamily="34" charset="-122"/>
                <a:cs typeface="Georgia" pitchFamily="34" charset="-120"/>
              </a:rPr>
              <a:t>NFPA 704 Classification Label</a:t>
            </a:r>
            <a:endParaRPr lang="en-US" sz="2600" dirty="0"/>
          </a:p>
        </p:txBody>
      </p:sp>
      <p:sp>
        <p:nvSpPr>
          <p:cNvPr id="4" name="Text 2"/>
          <p:cNvSpPr/>
          <p:nvPr/>
        </p:nvSpPr>
        <p:spPr>
          <a:xfrm>
            <a:off x="457200" y="1051560"/>
            <a:ext cx="5029200" cy="3566160"/>
          </a:xfrm>
          <a:prstGeom prst="rect">
            <a:avLst/>
          </a:prstGeom>
          <a:noFill/>
          <a:ln/>
        </p:spPr>
        <p:txBody>
          <a:bodyPr wrap="square" rtlCol="0" anchor="t"/>
          <a:lstStyle/>
          <a:p>
            <a:pPr marL="342900" indent="-342900">
              <a:spcAft>
                <a:spcPts val="600"/>
              </a:spcAft>
              <a:buSzPct val="100000"/>
              <a:buChar char="▪"/>
            </a:pPr>
            <a:r>
              <a:rPr lang="en-US" sz="1300" b="1" dirty="0">
                <a:solidFill>
                  <a:srgbClr val="16264F"/>
                </a:solidFill>
                <a:latin typeface="Calibri" pitchFamily="34" charset="0"/>
                <a:ea typeface="Calibri" pitchFamily="34" charset="-122"/>
                <a:cs typeface="Calibri" pitchFamily="34" charset="-120"/>
              </a:rPr>
              <a:t>The Four-Color Diamond</a:t>
            </a:r>
            <a:endParaRPr lang="en-US" sz="1300" dirty="0"/>
          </a:p>
          <a:p>
            <a:pPr lvl="1" marL="685800" indent="-342900">
              <a:spcAft>
                <a:spcPts val="600"/>
              </a:spcAft>
              <a:buSzPct val="100000"/>
              <a:buChar char="–"/>
            </a:pPr>
            <a:r>
              <a:rPr lang="en-US" sz="1200" dirty="0">
                <a:solidFill>
                  <a:srgbClr val="5A6376"/>
                </a:solidFill>
                <a:latin typeface="Calibri" pitchFamily="34" charset="0"/>
                <a:ea typeface="Calibri" pitchFamily="34" charset="-122"/>
                <a:cs typeface="Calibri" pitchFamily="34" charset="-120"/>
              </a:rPr>
              <a:t>Blue (left) — health hazard: 4 deadly, 3 extreme danger, 2 hazardous, 1 slightly hazardous, 0 normal material.</a:t>
            </a:r>
            <a:endParaRPr lang="en-US" sz="1300" dirty="0"/>
          </a:p>
          <a:p>
            <a:pPr lvl="1" marL="685800" indent="-342900">
              <a:spcAft>
                <a:spcPts val="600"/>
              </a:spcAft>
              <a:buSzPct val="100000"/>
              <a:buChar char="–"/>
            </a:pPr>
            <a:r>
              <a:rPr lang="en-US" sz="1200" dirty="0">
                <a:solidFill>
                  <a:srgbClr val="5A6376"/>
                </a:solidFill>
                <a:latin typeface="Calibri" pitchFamily="34" charset="0"/>
                <a:ea typeface="Calibri" pitchFamily="34" charset="-122"/>
                <a:cs typeface="Calibri" pitchFamily="34" charset="-120"/>
              </a:rPr>
              <a:t>Red (top) — fire hazard by flash point: 4 below 73 °F, 3 below 100 °F, 2 below 200 °F, 1 above 200 °F, 0 will not burn.</a:t>
            </a:r>
            <a:endParaRPr lang="en-US" sz="1300" dirty="0"/>
          </a:p>
          <a:p>
            <a:pPr lvl="1" marL="685800" indent="-342900">
              <a:spcAft>
                <a:spcPts val="600"/>
              </a:spcAft>
              <a:buSzPct val="100000"/>
              <a:buChar char="–"/>
            </a:pPr>
            <a:r>
              <a:rPr lang="en-US" sz="1200" dirty="0">
                <a:solidFill>
                  <a:srgbClr val="5A6376"/>
                </a:solidFill>
                <a:latin typeface="Calibri" pitchFamily="34" charset="0"/>
                <a:ea typeface="Calibri" pitchFamily="34" charset="-122"/>
                <a:cs typeface="Calibri" pitchFamily="34" charset="-120"/>
              </a:rPr>
              <a:t>Yellow (right) — instability: 4 may detonate, 3 detonates with shock or heat, 2 violent chemical change, 1 unstable if heated, 0 stable.</a:t>
            </a:r>
            <a:endParaRPr lang="en-US" sz="1300" dirty="0"/>
          </a:p>
          <a:p>
            <a:pPr marL="342900" indent="-342900">
              <a:spcAft>
                <a:spcPts val="600"/>
              </a:spcAft>
              <a:buSzPct val="100000"/>
              <a:buChar char="▪"/>
            </a:pPr>
            <a:r>
              <a:rPr lang="en-US" sz="1300" b="1" dirty="0">
                <a:solidFill>
                  <a:srgbClr val="16264F"/>
                </a:solidFill>
                <a:latin typeface="Calibri" pitchFamily="34" charset="0"/>
                <a:ea typeface="Calibri" pitchFamily="34" charset="-122"/>
                <a:cs typeface="Calibri" pitchFamily="34" charset="-120"/>
              </a:rPr>
              <a:t>White (bottom) — specific hazard</a:t>
            </a:r>
            <a:endParaRPr lang="en-US" sz="1300" dirty="0"/>
          </a:p>
          <a:p>
            <a:pPr lvl="1" marL="685800" indent="-342900">
              <a:spcAft>
                <a:spcPts val="600"/>
              </a:spcAft>
              <a:buSzPct val="100000"/>
              <a:buChar char="–"/>
            </a:pPr>
            <a:r>
              <a:rPr lang="en-US" sz="1200" dirty="0">
                <a:solidFill>
                  <a:srgbClr val="5A6376"/>
                </a:solidFill>
                <a:latin typeface="Calibri" pitchFamily="34" charset="0"/>
                <a:ea typeface="Calibri" pitchFamily="34" charset="-122"/>
                <a:cs typeface="Calibri" pitchFamily="34" charset="-120"/>
              </a:rPr>
              <a:t>ACID · ALK (alkali) · COR (corrosive) · OX (oxidizer) · radiation symbol · W with a slash = do not use water.</a:t>
            </a:r>
            <a:endParaRPr lang="en-US" sz="1300" dirty="0"/>
          </a:p>
        </p:txBody>
      </p:sp>
      <p:sp>
        <p:nvSpPr>
          <p:cNvPr id="5" name="Shape 3"/>
          <p:cNvSpPr/>
          <p:nvPr/>
        </p:nvSpPr>
        <p:spPr>
          <a:xfrm>
            <a:off x="0" y="0"/>
            <a:ext cx="9144000" cy="54864"/>
          </a:xfrm>
          <a:prstGeom prst="rect">
            <a:avLst/>
          </a:prstGeom>
          <a:solidFill>
            <a:srgbClr val="C9A227"/>
          </a:solidFill>
          <a:ln/>
        </p:spPr>
      </p:sp>
      <p:sp>
        <p:nvSpPr>
          <p:cNvPr id="6" name="Text 4"/>
          <p:cNvSpPr/>
          <p:nvPr/>
        </p:nvSpPr>
        <p:spPr>
          <a:xfrm>
            <a:off x="411480" y="4759452"/>
            <a:ext cx="5486400" cy="274320"/>
          </a:xfrm>
          <a:prstGeom prst="rect">
            <a:avLst/>
          </a:prstGeom>
          <a:noFill/>
          <a:ln/>
        </p:spPr>
        <p:txBody>
          <a:bodyPr wrap="square" rtlCol="0" anchor="ctr"/>
          <a:lstStyle/>
          <a:p>
            <a:pPr indent="0" marL="0">
              <a:buNone/>
            </a:pPr>
            <a:r>
              <a:rPr lang="en-US" sz="900" dirty="0">
                <a:solidFill>
                  <a:srgbClr val="5A6376"/>
                </a:solidFill>
                <a:latin typeface="Calibri" pitchFamily="34" charset="0"/>
                <a:ea typeface="Calibri" pitchFamily="34" charset="-122"/>
                <a:cs typeface="Calibri" pitchFamily="34" charset="-120"/>
              </a:rPr>
              <a:t>Legal Guidelines and Agencies</a:t>
            </a:r>
            <a:endParaRPr lang="en-US" sz="900" dirty="0"/>
          </a:p>
        </p:txBody>
      </p:sp>
      <p:sp>
        <p:nvSpPr>
          <p:cNvPr id="7" name="Text 5"/>
          <p:cNvSpPr/>
          <p:nvPr/>
        </p:nvSpPr>
        <p:spPr>
          <a:xfrm>
            <a:off x="8275320" y="4759452"/>
            <a:ext cx="45720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10</a:t>
            </a:r>
            <a:endParaRPr lang="en-US" sz="900" dirty="0"/>
          </a:p>
        </p:txBody>
      </p:sp>
      <p:sp>
        <p:nvSpPr>
          <p:cNvPr id="8" name="Text 6"/>
          <p:cNvSpPr/>
          <p:nvPr/>
        </p:nvSpPr>
        <p:spPr>
          <a:xfrm>
            <a:off x="5852160" y="4759452"/>
            <a:ext cx="237744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ICS · Institute of Health Sciences</a:t>
            </a:r>
            <a:endParaRPr lang="en-US" sz="900" dirty="0"/>
          </a:p>
        </p:txBody>
      </p:sp>
      <p:pic>
        <p:nvPicPr>
          <p:cNvPr id="9" name="Image 0" descr="preencoded.png">    </p:cNvPr>
          <p:cNvPicPr>
            <a:picLocks noChangeAspect="1"/>
          </p:cNvPicPr>
          <p:nvPr/>
        </p:nvPicPr>
        <p:blipFill>
          <a:blip r:embed="rId1"/>
          <a:stretch>
            <a:fillRect/>
          </a:stretch>
        </p:blipFill>
        <p:spPr>
          <a:xfrm>
            <a:off x="5669280" y="1234440"/>
            <a:ext cx="2926080" cy="292608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411480" y="201168"/>
            <a:ext cx="8321040" cy="228600"/>
          </a:xfrm>
          <a:prstGeom prst="rect">
            <a:avLst/>
          </a:prstGeom>
          <a:noFill/>
          <a:ln/>
        </p:spPr>
        <p:txBody>
          <a:bodyPr wrap="square" rtlCol="0" anchor="ctr"/>
          <a:lstStyle/>
          <a:p>
            <a:pPr indent="0" marL="0">
              <a:buNone/>
            </a:pPr>
            <a:r>
              <a:rPr lang="en-US" sz="1000" b="1" spc="200" kern="0" dirty="0">
                <a:solidFill>
                  <a:srgbClr val="C9A227"/>
                </a:solidFill>
                <a:latin typeface="Calibri" pitchFamily="34" charset="0"/>
                <a:ea typeface="Calibri" pitchFamily="34" charset="-122"/>
                <a:cs typeface="Calibri" pitchFamily="34" charset="-120"/>
              </a:rPr>
              <a:t>LEGAL GUIDELINES AND AGENCIES</a:t>
            </a:r>
            <a:endParaRPr lang="en-US" sz="1000" dirty="0"/>
          </a:p>
        </p:txBody>
      </p:sp>
      <p:sp>
        <p:nvSpPr>
          <p:cNvPr id="3" name="Text 1"/>
          <p:cNvSpPr/>
          <p:nvPr/>
        </p:nvSpPr>
        <p:spPr>
          <a:xfrm>
            <a:off x="411480" y="438912"/>
            <a:ext cx="8321040" cy="502920"/>
          </a:xfrm>
          <a:prstGeom prst="rect">
            <a:avLst/>
          </a:prstGeom>
          <a:noFill/>
          <a:ln/>
        </p:spPr>
        <p:txBody>
          <a:bodyPr wrap="square" rtlCol="0" anchor="ctr"/>
          <a:lstStyle/>
          <a:p>
            <a:pPr indent="0" marL="0">
              <a:buNone/>
            </a:pPr>
            <a:r>
              <a:rPr lang="en-US" sz="2600" b="1" dirty="0">
                <a:solidFill>
                  <a:srgbClr val="16264F"/>
                </a:solidFill>
                <a:latin typeface="Georgia" pitchFamily="34" charset="0"/>
                <a:ea typeface="Georgia" pitchFamily="34" charset="-122"/>
                <a:cs typeface="Georgia" pitchFamily="34" charset="-120"/>
              </a:rPr>
              <a:t>Fire Classes and Extinguishers</a:t>
            </a:r>
            <a:endParaRPr lang="en-US" sz="2600" dirty="0"/>
          </a:p>
        </p:txBody>
      </p:sp>
      <p:sp>
        <p:nvSpPr>
          <p:cNvPr id="4" name="Text 2"/>
          <p:cNvSpPr/>
          <p:nvPr/>
        </p:nvSpPr>
        <p:spPr>
          <a:xfrm>
            <a:off x="457200" y="1051560"/>
            <a:ext cx="4846320" cy="3566160"/>
          </a:xfrm>
          <a:prstGeom prst="rect">
            <a:avLst/>
          </a:prstGeom>
          <a:noFill/>
          <a:ln/>
        </p:spPr>
        <p:txBody>
          <a:bodyPr wrap="square" rtlCol="0" anchor="t"/>
          <a:lstStyle/>
          <a:p>
            <a:pPr marL="342900" indent="-342900">
              <a:spcAft>
                <a:spcPts val="600"/>
              </a:spcAft>
              <a:buSzPct val="100000"/>
              <a:buChar char="▪"/>
            </a:pPr>
            <a:r>
              <a:rPr lang="en-US" sz="1300" b="1" dirty="0">
                <a:solidFill>
                  <a:srgbClr val="16264F"/>
                </a:solidFill>
                <a:latin typeface="Calibri" pitchFamily="34" charset="0"/>
                <a:ea typeface="Calibri" pitchFamily="34" charset="-122"/>
                <a:cs typeface="Calibri" pitchFamily="34" charset="-120"/>
              </a:rPr>
              <a:t>Class A — green triangle</a:t>
            </a:r>
            <a:endParaRPr lang="en-US" sz="1300" dirty="0"/>
          </a:p>
          <a:p>
            <a:pPr lvl="1" marL="685800" indent="-342900">
              <a:spcAft>
                <a:spcPts val="600"/>
              </a:spcAft>
              <a:buSzPct val="100000"/>
              <a:buChar char="–"/>
            </a:pPr>
            <a:r>
              <a:rPr lang="en-US" sz="1200" dirty="0">
                <a:solidFill>
                  <a:srgbClr val="5A6376"/>
                </a:solidFill>
                <a:latin typeface="Calibri" pitchFamily="34" charset="0"/>
                <a:ea typeface="Calibri" pitchFamily="34" charset="-122"/>
                <a:cs typeface="Calibri" pitchFamily="34" charset="-120"/>
              </a:rPr>
              <a:t>Ordinary combustibles: wood, paper, cloth.</a:t>
            </a:r>
            <a:endParaRPr lang="en-US" sz="1300" dirty="0"/>
          </a:p>
          <a:p>
            <a:pPr marL="342900" indent="-342900">
              <a:spcAft>
                <a:spcPts val="600"/>
              </a:spcAft>
              <a:buSzPct val="100000"/>
              <a:buChar char="▪"/>
            </a:pPr>
            <a:r>
              <a:rPr lang="en-US" sz="1300" b="1" dirty="0">
                <a:solidFill>
                  <a:srgbClr val="16264F"/>
                </a:solidFill>
                <a:latin typeface="Calibri" pitchFamily="34" charset="0"/>
                <a:ea typeface="Calibri" pitchFamily="34" charset="-122"/>
                <a:cs typeface="Calibri" pitchFamily="34" charset="-120"/>
              </a:rPr>
              <a:t>Class B — red square</a:t>
            </a:r>
            <a:endParaRPr lang="en-US" sz="1300" dirty="0"/>
          </a:p>
          <a:p>
            <a:pPr lvl="1" marL="685800" indent="-342900">
              <a:spcAft>
                <a:spcPts val="600"/>
              </a:spcAft>
              <a:buSzPct val="100000"/>
              <a:buChar char="–"/>
            </a:pPr>
            <a:r>
              <a:rPr lang="en-US" sz="1200" dirty="0">
                <a:solidFill>
                  <a:srgbClr val="5A6376"/>
                </a:solidFill>
                <a:latin typeface="Calibri" pitchFamily="34" charset="0"/>
                <a:ea typeface="Calibri" pitchFamily="34" charset="-122"/>
                <a:cs typeface="Calibri" pitchFamily="34" charset="-120"/>
              </a:rPr>
              <a:t>Flammable liquids: grease, oil, paint, solvents.</a:t>
            </a:r>
            <a:endParaRPr lang="en-US" sz="1300" dirty="0"/>
          </a:p>
          <a:p>
            <a:pPr marL="342900" indent="-342900">
              <a:spcAft>
                <a:spcPts val="600"/>
              </a:spcAft>
              <a:buSzPct val="100000"/>
              <a:buChar char="▪"/>
            </a:pPr>
            <a:r>
              <a:rPr lang="en-US" sz="1300" b="1" dirty="0">
                <a:solidFill>
                  <a:srgbClr val="16264F"/>
                </a:solidFill>
                <a:latin typeface="Calibri" pitchFamily="34" charset="0"/>
                <a:ea typeface="Calibri" pitchFamily="34" charset="-122"/>
                <a:cs typeface="Calibri" pitchFamily="34" charset="-120"/>
              </a:rPr>
              <a:t>Class C — blue circle</a:t>
            </a:r>
            <a:endParaRPr lang="en-US" sz="1300" dirty="0"/>
          </a:p>
          <a:p>
            <a:pPr lvl="1" marL="685800" indent="-342900">
              <a:spcAft>
                <a:spcPts val="600"/>
              </a:spcAft>
              <a:buSzPct val="100000"/>
              <a:buChar char="–"/>
            </a:pPr>
            <a:r>
              <a:rPr lang="en-US" sz="1200" dirty="0">
                <a:solidFill>
                  <a:srgbClr val="5A6376"/>
                </a:solidFill>
                <a:latin typeface="Calibri" pitchFamily="34" charset="0"/>
                <a:ea typeface="Calibri" pitchFamily="34" charset="-122"/>
                <a:cs typeface="Calibri" pitchFamily="34" charset="-120"/>
              </a:rPr>
              <a:t>Live electrical equipment: electrical panel, motors, wiring.</a:t>
            </a:r>
            <a:endParaRPr lang="en-US" sz="1300" dirty="0"/>
          </a:p>
          <a:p>
            <a:pPr marL="342900" indent="-342900">
              <a:spcAft>
                <a:spcPts val="600"/>
              </a:spcAft>
              <a:buSzPct val="100000"/>
              <a:buChar char="▪"/>
            </a:pPr>
            <a:r>
              <a:rPr lang="en-US" sz="1300" b="1" dirty="0">
                <a:solidFill>
                  <a:srgbClr val="16264F"/>
                </a:solidFill>
                <a:latin typeface="Calibri" pitchFamily="34" charset="0"/>
                <a:ea typeface="Calibri" pitchFamily="34" charset="-122"/>
                <a:cs typeface="Calibri" pitchFamily="34" charset="-120"/>
              </a:rPr>
              <a:t>Class D — yellow star</a:t>
            </a:r>
            <a:endParaRPr lang="en-US" sz="1300" dirty="0"/>
          </a:p>
          <a:p>
            <a:pPr lvl="1" marL="685800" indent="-342900">
              <a:spcAft>
                <a:spcPts val="600"/>
              </a:spcAft>
              <a:buSzPct val="100000"/>
              <a:buChar char="–"/>
            </a:pPr>
            <a:r>
              <a:rPr lang="en-US" sz="1200" dirty="0">
                <a:solidFill>
                  <a:srgbClr val="5A6376"/>
                </a:solidFill>
                <a:latin typeface="Calibri" pitchFamily="34" charset="0"/>
                <a:ea typeface="Calibri" pitchFamily="34" charset="-122"/>
                <a:cs typeface="Calibri" pitchFamily="34" charset="-120"/>
              </a:rPr>
              <a:t>Combustible metals: magnesium, aluminum.</a:t>
            </a:r>
            <a:endParaRPr lang="en-US" sz="1300" dirty="0"/>
          </a:p>
          <a:p>
            <a:pPr marL="342900" indent="-342900">
              <a:spcAft>
                <a:spcPts val="600"/>
              </a:spcAft>
              <a:buSzPct val="100000"/>
              <a:buChar char="▪"/>
            </a:pPr>
            <a:r>
              <a:rPr lang="en-US" sz="1300" b="1" dirty="0">
                <a:solidFill>
                  <a:srgbClr val="16264F"/>
                </a:solidFill>
                <a:latin typeface="Calibri" pitchFamily="34" charset="0"/>
                <a:ea typeface="Calibri" pitchFamily="34" charset="-122"/>
                <a:cs typeface="Calibri" pitchFamily="34" charset="-120"/>
              </a:rPr>
              <a:t>Class K — black hexagon</a:t>
            </a:r>
            <a:endParaRPr lang="en-US" sz="1300" dirty="0"/>
          </a:p>
          <a:p>
            <a:pPr lvl="1" marL="685800" indent="-342900">
              <a:spcAft>
                <a:spcPts val="600"/>
              </a:spcAft>
              <a:buSzPct val="100000"/>
              <a:buChar char="–"/>
            </a:pPr>
            <a:r>
              <a:rPr lang="en-US" sz="1200" dirty="0">
                <a:solidFill>
                  <a:srgbClr val="5A6376"/>
                </a:solidFill>
                <a:latin typeface="Calibri" pitchFamily="34" charset="0"/>
                <a:ea typeface="Calibri" pitchFamily="34" charset="-122"/>
                <a:cs typeface="Calibri" pitchFamily="34" charset="-120"/>
              </a:rPr>
              <a:t>Commercial cooking equipment: cooking oils, animal and vegetable fats.</a:t>
            </a:r>
            <a:endParaRPr lang="en-US" sz="1300" dirty="0"/>
          </a:p>
        </p:txBody>
      </p:sp>
      <p:sp>
        <p:nvSpPr>
          <p:cNvPr id="5" name="Shape 3"/>
          <p:cNvSpPr/>
          <p:nvPr/>
        </p:nvSpPr>
        <p:spPr>
          <a:xfrm>
            <a:off x="0" y="0"/>
            <a:ext cx="9144000" cy="54864"/>
          </a:xfrm>
          <a:prstGeom prst="rect">
            <a:avLst/>
          </a:prstGeom>
          <a:solidFill>
            <a:srgbClr val="C9A227"/>
          </a:solidFill>
          <a:ln/>
        </p:spPr>
      </p:sp>
      <p:sp>
        <p:nvSpPr>
          <p:cNvPr id="6" name="Text 4"/>
          <p:cNvSpPr/>
          <p:nvPr/>
        </p:nvSpPr>
        <p:spPr>
          <a:xfrm>
            <a:off x="411480" y="4759452"/>
            <a:ext cx="5486400" cy="274320"/>
          </a:xfrm>
          <a:prstGeom prst="rect">
            <a:avLst/>
          </a:prstGeom>
          <a:noFill/>
          <a:ln/>
        </p:spPr>
        <p:txBody>
          <a:bodyPr wrap="square" rtlCol="0" anchor="ctr"/>
          <a:lstStyle/>
          <a:p>
            <a:pPr indent="0" marL="0">
              <a:buNone/>
            </a:pPr>
            <a:r>
              <a:rPr lang="en-US" sz="900" dirty="0">
                <a:solidFill>
                  <a:srgbClr val="5A6376"/>
                </a:solidFill>
                <a:latin typeface="Calibri" pitchFamily="34" charset="0"/>
                <a:ea typeface="Calibri" pitchFamily="34" charset="-122"/>
                <a:cs typeface="Calibri" pitchFamily="34" charset="-120"/>
              </a:rPr>
              <a:t>Legal Guidelines and Agencies</a:t>
            </a:r>
            <a:endParaRPr lang="en-US" sz="900" dirty="0"/>
          </a:p>
        </p:txBody>
      </p:sp>
      <p:sp>
        <p:nvSpPr>
          <p:cNvPr id="7" name="Text 5"/>
          <p:cNvSpPr/>
          <p:nvPr/>
        </p:nvSpPr>
        <p:spPr>
          <a:xfrm>
            <a:off x="8275320" y="4759452"/>
            <a:ext cx="45720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11</a:t>
            </a:r>
            <a:endParaRPr lang="en-US" sz="900" dirty="0"/>
          </a:p>
        </p:txBody>
      </p:sp>
      <p:sp>
        <p:nvSpPr>
          <p:cNvPr id="8" name="Text 6"/>
          <p:cNvSpPr/>
          <p:nvPr/>
        </p:nvSpPr>
        <p:spPr>
          <a:xfrm>
            <a:off x="5852160" y="4759452"/>
            <a:ext cx="237744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ICS · Institute of Health Sciences</a:t>
            </a:r>
            <a:endParaRPr lang="en-US" sz="900" dirty="0"/>
          </a:p>
        </p:txBody>
      </p:sp>
      <p:pic>
        <p:nvPicPr>
          <p:cNvPr id="9" name="Image 0" descr="preencoded.png">    </p:cNvPr>
          <p:cNvPicPr>
            <a:picLocks noChangeAspect="1"/>
          </p:cNvPicPr>
          <p:nvPr/>
        </p:nvPicPr>
        <p:blipFill>
          <a:blip r:embed="rId1"/>
          <a:stretch>
            <a:fillRect/>
          </a:stretch>
        </p:blipFill>
        <p:spPr>
          <a:xfrm>
            <a:off x="5394960" y="1463040"/>
            <a:ext cx="3291840" cy="219456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411480" y="201168"/>
            <a:ext cx="8321040" cy="228600"/>
          </a:xfrm>
          <a:prstGeom prst="rect">
            <a:avLst/>
          </a:prstGeom>
          <a:noFill/>
          <a:ln/>
        </p:spPr>
        <p:txBody>
          <a:bodyPr wrap="square" rtlCol="0" anchor="ctr"/>
          <a:lstStyle/>
          <a:p>
            <a:pPr indent="0" marL="0">
              <a:buNone/>
            </a:pPr>
            <a:r>
              <a:rPr lang="en-US" sz="1000" b="1" spc="200" kern="0" dirty="0">
                <a:solidFill>
                  <a:srgbClr val="C9A227"/>
                </a:solidFill>
                <a:latin typeface="Calibri" pitchFamily="34" charset="0"/>
                <a:ea typeface="Calibri" pitchFamily="34" charset="-122"/>
                <a:cs typeface="Calibri" pitchFamily="34" charset="-120"/>
              </a:rPr>
              <a:t>LEGAL GUIDELINES AND AGENCIES</a:t>
            </a:r>
            <a:endParaRPr lang="en-US" sz="1000" dirty="0"/>
          </a:p>
        </p:txBody>
      </p:sp>
      <p:sp>
        <p:nvSpPr>
          <p:cNvPr id="3" name="Text 1"/>
          <p:cNvSpPr/>
          <p:nvPr/>
        </p:nvSpPr>
        <p:spPr>
          <a:xfrm>
            <a:off x="411480" y="438912"/>
            <a:ext cx="8321040" cy="502920"/>
          </a:xfrm>
          <a:prstGeom prst="rect">
            <a:avLst/>
          </a:prstGeom>
          <a:noFill/>
          <a:ln/>
        </p:spPr>
        <p:txBody>
          <a:bodyPr wrap="square" rtlCol="0" anchor="ctr"/>
          <a:lstStyle/>
          <a:p>
            <a:pPr indent="0" marL="0">
              <a:buNone/>
            </a:pPr>
            <a:r>
              <a:rPr lang="en-US" sz="2600" b="1" dirty="0">
                <a:solidFill>
                  <a:srgbClr val="16264F"/>
                </a:solidFill>
                <a:latin typeface="Georgia" pitchFamily="34" charset="0"/>
                <a:ea typeface="Georgia" pitchFamily="34" charset="-122"/>
                <a:cs typeface="Georgia" pitchFamily="34" charset="-120"/>
              </a:rPr>
              <a:t>In case of fire: remember RACE</a:t>
            </a:r>
            <a:endParaRPr lang="en-US" sz="2600" dirty="0"/>
          </a:p>
        </p:txBody>
      </p:sp>
      <p:sp>
        <p:nvSpPr>
          <p:cNvPr id="4" name="Text 2"/>
          <p:cNvSpPr/>
          <p:nvPr/>
        </p:nvSpPr>
        <p:spPr>
          <a:xfrm>
            <a:off x="457200" y="1051560"/>
            <a:ext cx="6309360" cy="3566160"/>
          </a:xfrm>
          <a:prstGeom prst="rect">
            <a:avLst/>
          </a:prstGeom>
          <a:noFill/>
          <a:ln/>
        </p:spPr>
        <p:txBody>
          <a:bodyPr wrap="square" rtlCol="0" anchor="t"/>
          <a:lstStyle/>
          <a:p>
            <a:pPr marL="342900" indent="-342900">
              <a:spcAft>
                <a:spcPts val="600"/>
              </a:spcAft>
              <a:buSzPct val="100000"/>
              <a:buChar char="▪"/>
            </a:pPr>
            <a:r>
              <a:rPr lang="en-US" sz="1300" b="1" dirty="0">
                <a:solidFill>
                  <a:srgbClr val="16264F"/>
                </a:solidFill>
                <a:latin typeface="Calibri" pitchFamily="34" charset="0"/>
                <a:ea typeface="Calibri" pitchFamily="34" charset="-122"/>
                <a:cs typeface="Calibri" pitchFamily="34" charset="-120"/>
              </a:rPr>
              <a:t>R — Rescue</a:t>
            </a:r>
            <a:endParaRPr lang="en-US" sz="1300" dirty="0"/>
          </a:p>
          <a:p>
            <a:pPr lvl="1" marL="685800" indent="-342900">
              <a:spcAft>
                <a:spcPts val="600"/>
              </a:spcAft>
              <a:buSzPct val="100000"/>
              <a:buChar char="–"/>
            </a:pPr>
            <a:r>
              <a:rPr lang="en-US" sz="1200" dirty="0">
                <a:solidFill>
                  <a:srgbClr val="5A6376"/>
                </a:solidFill>
                <a:latin typeface="Calibri" pitchFamily="34" charset="0"/>
                <a:ea typeface="Calibri" pitchFamily="34" charset="-122"/>
                <a:cs typeface="Calibri" pitchFamily="34" charset="-120"/>
              </a:rPr>
              <a:t>Remove all persons in immediate danger.</a:t>
            </a:r>
            <a:endParaRPr lang="en-US" sz="1300" dirty="0"/>
          </a:p>
          <a:p>
            <a:pPr marL="342900" indent="-342900">
              <a:spcAft>
                <a:spcPts val="600"/>
              </a:spcAft>
              <a:buSzPct val="100000"/>
              <a:buChar char="▪"/>
            </a:pPr>
            <a:r>
              <a:rPr lang="en-US" sz="1300" b="1" dirty="0">
                <a:solidFill>
                  <a:srgbClr val="16264F"/>
                </a:solidFill>
                <a:latin typeface="Calibri" pitchFamily="34" charset="0"/>
                <a:ea typeface="Calibri" pitchFamily="34" charset="-122"/>
                <a:cs typeface="Calibri" pitchFamily="34" charset="-120"/>
              </a:rPr>
              <a:t>A — Alarm</a:t>
            </a:r>
            <a:endParaRPr lang="en-US" sz="1300" dirty="0"/>
          </a:p>
          <a:p>
            <a:pPr lvl="1" marL="685800" indent="-342900">
              <a:spcAft>
                <a:spcPts val="600"/>
              </a:spcAft>
              <a:buSzPct val="100000"/>
              <a:buChar char="–"/>
            </a:pPr>
            <a:r>
              <a:rPr lang="en-US" sz="1200" dirty="0">
                <a:solidFill>
                  <a:srgbClr val="5A6376"/>
                </a:solidFill>
                <a:latin typeface="Calibri" pitchFamily="34" charset="0"/>
                <a:ea typeface="Calibri" pitchFamily="34" charset="-122"/>
                <a:cs typeface="Calibri" pitchFamily="34" charset="-120"/>
              </a:rPr>
              <a:t>Alert others by activating the fire alarm.</a:t>
            </a:r>
            <a:endParaRPr lang="en-US" sz="1300" dirty="0"/>
          </a:p>
          <a:p>
            <a:pPr marL="342900" indent="-342900">
              <a:spcAft>
                <a:spcPts val="600"/>
              </a:spcAft>
              <a:buSzPct val="100000"/>
              <a:buChar char="▪"/>
            </a:pPr>
            <a:r>
              <a:rPr lang="en-US" sz="1300" b="1" dirty="0">
                <a:solidFill>
                  <a:srgbClr val="16264F"/>
                </a:solidFill>
                <a:latin typeface="Calibri" pitchFamily="34" charset="0"/>
                <a:ea typeface="Calibri" pitchFamily="34" charset="-122"/>
                <a:cs typeface="Calibri" pitchFamily="34" charset="-120"/>
              </a:rPr>
              <a:t>C — Contain</a:t>
            </a:r>
            <a:endParaRPr lang="en-US" sz="1300" dirty="0"/>
          </a:p>
          <a:p>
            <a:pPr lvl="1" marL="685800" indent="-342900">
              <a:spcAft>
                <a:spcPts val="600"/>
              </a:spcAft>
              <a:buSzPct val="100000"/>
              <a:buChar char="–"/>
            </a:pPr>
            <a:r>
              <a:rPr lang="en-US" sz="1200" dirty="0">
                <a:solidFill>
                  <a:srgbClr val="5A6376"/>
                </a:solidFill>
                <a:latin typeface="Calibri" pitchFamily="34" charset="0"/>
                <a:ea typeface="Calibri" pitchFamily="34" charset="-122"/>
                <a:cs typeface="Calibri" pitchFamily="34" charset="-120"/>
              </a:rPr>
              <a:t>Contain the emergency by closing doors and windows.</a:t>
            </a:r>
            <a:endParaRPr lang="en-US" sz="1300" dirty="0"/>
          </a:p>
          <a:p>
            <a:pPr marL="342900" indent="-342900">
              <a:spcAft>
                <a:spcPts val="600"/>
              </a:spcAft>
              <a:buSzPct val="100000"/>
              <a:buChar char="▪"/>
            </a:pPr>
            <a:r>
              <a:rPr lang="en-US" sz="1300" b="1" dirty="0">
                <a:solidFill>
                  <a:srgbClr val="16264F"/>
                </a:solidFill>
                <a:latin typeface="Calibri" pitchFamily="34" charset="0"/>
                <a:ea typeface="Calibri" pitchFamily="34" charset="-122"/>
                <a:cs typeface="Calibri" pitchFamily="34" charset="-120"/>
              </a:rPr>
              <a:t>E — Evacuate / Extinguish</a:t>
            </a:r>
            <a:endParaRPr lang="en-US" sz="1300" dirty="0"/>
          </a:p>
          <a:p>
            <a:pPr lvl="1" marL="685800" indent="-342900">
              <a:spcAft>
                <a:spcPts val="600"/>
              </a:spcAft>
              <a:buSzPct val="100000"/>
              <a:buChar char="–"/>
            </a:pPr>
            <a:r>
              <a:rPr lang="en-US" sz="1200" dirty="0">
                <a:solidFill>
                  <a:srgbClr val="5A6376"/>
                </a:solidFill>
                <a:latin typeface="Calibri" pitchFamily="34" charset="0"/>
                <a:ea typeface="Calibri" pitchFamily="34" charset="-122"/>
                <a:cs typeface="Calibri" pitchFamily="34" charset="-120"/>
              </a:rPr>
              <a:t>Evacuate and extinguish the fire only if you are trained and it is safe to do so.</a:t>
            </a:r>
            <a:endParaRPr lang="en-US" sz="1300" dirty="0"/>
          </a:p>
          <a:p>
            <a:pPr marL="342900" indent="-342900">
              <a:spcAft>
                <a:spcPts val="600"/>
              </a:spcAft>
              <a:buSzPct val="100000"/>
              <a:buChar char="▪"/>
            </a:pPr>
            <a:r>
              <a:rPr lang="en-US" sz="1300" b="1" dirty="0">
                <a:solidFill>
                  <a:srgbClr val="16264F"/>
                </a:solidFill>
                <a:latin typeface="Calibri" pitchFamily="34" charset="0"/>
                <a:ea typeface="Calibri" pitchFamily="34" charset="-122"/>
                <a:cs typeface="Calibri" pitchFamily="34" charset="-120"/>
              </a:rPr>
              <a:t>Using the extinguisher: PASS</a:t>
            </a:r>
            <a:endParaRPr lang="en-US" sz="1300" dirty="0"/>
          </a:p>
          <a:p>
            <a:pPr lvl="1" marL="685800" indent="-342900">
              <a:spcAft>
                <a:spcPts val="600"/>
              </a:spcAft>
              <a:buSzPct val="100000"/>
              <a:buChar char="–"/>
            </a:pPr>
            <a:r>
              <a:rPr lang="en-US" sz="1200" dirty="0">
                <a:solidFill>
                  <a:srgbClr val="5A6376"/>
                </a:solidFill>
                <a:latin typeface="Calibri" pitchFamily="34" charset="0"/>
                <a:ea typeface="Calibri" pitchFamily="34" charset="-122"/>
                <a:cs typeface="Calibri" pitchFamily="34" charset="-120"/>
              </a:rPr>
              <a:t>Pull (pull the pin) · Aim (aim at the base) · Squeeze (squeeze the handle) · Sweep (sweep side to side).</a:t>
            </a:r>
            <a:endParaRPr lang="en-US" sz="1300" dirty="0"/>
          </a:p>
        </p:txBody>
      </p:sp>
      <p:sp>
        <p:nvSpPr>
          <p:cNvPr id="5" name="Shape 3"/>
          <p:cNvSpPr/>
          <p:nvPr/>
        </p:nvSpPr>
        <p:spPr>
          <a:xfrm>
            <a:off x="0" y="0"/>
            <a:ext cx="9144000" cy="54864"/>
          </a:xfrm>
          <a:prstGeom prst="rect">
            <a:avLst/>
          </a:prstGeom>
          <a:solidFill>
            <a:srgbClr val="C9A227"/>
          </a:solidFill>
          <a:ln/>
        </p:spPr>
      </p:sp>
      <p:sp>
        <p:nvSpPr>
          <p:cNvPr id="6" name="Text 4"/>
          <p:cNvSpPr/>
          <p:nvPr/>
        </p:nvSpPr>
        <p:spPr>
          <a:xfrm>
            <a:off x="411480" y="4759452"/>
            <a:ext cx="5486400" cy="274320"/>
          </a:xfrm>
          <a:prstGeom prst="rect">
            <a:avLst/>
          </a:prstGeom>
          <a:noFill/>
          <a:ln/>
        </p:spPr>
        <p:txBody>
          <a:bodyPr wrap="square" rtlCol="0" anchor="ctr"/>
          <a:lstStyle/>
          <a:p>
            <a:pPr indent="0" marL="0">
              <a:buNone/>
            </a:pPr>
            <a:r>
              <a:rPr lang="en-US" sz="900" dirty="0">
                <a:solidFill>
                  <a:srgbClr val="5A6376"/>
                </a:solidFill>
                <a:latin typeface="Calibri" pitchFamily="34" charset="0"/>
                <a:ea typeface="Calibri" pitchFamily="34" charset="-122"/>
                <a:cs typeface="Calibri" pitchFamily="34" charset="-120"/>
              </a:rPr>
              <a:t>Legal Guidelines and Agencies</a:t>
            </a:r>
            <a:endParaRPr lang="en-US" sz="900" dirty="0"/>
          </a:p>
        </p:txBody>
      </p:sp>
      <p:sp>
        <p:nvSpPr>
          <p:cNvPr id="7" name="Text 5"/>
          <p:cNvSpPr/>
          <p:nvPr/>
        </p:nvSpPr>
        <p:spPr>
          <a:xfrm>
            <a:off x="8275320" y="4759452"/>
            <a:ext cx="45720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12</a:t>
            </a:r>
            <a:endParaRPr lang="en-US" sz="900" dirty="0"/>
          </a:p>
        </p:txBody>
      </p:sp>
      <p:sp>
        <p:nvSpPr>
          <p:cNvPr id="8" name="Text 6"/>
          <p:cNvSpPr/>
          <p:nvPr/>
        </p:nvSpPr>
        <p:spPr>
          <a:xfrm>
            <a:off x="5852160" y="4759452"/>
            <a:ext cx="237744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ICS · Institute of Health Sciences</a:t>
            </a:r>
            <a:endParaRPr lang="en-US" sz="900" dirty="0"/>
          </a:p>
        </p:txBody>
      </p:sp>
      <p:pic>
        <p:nvPicPr>
          <p:cNvPr id="9" name="Image 0" descr="preencoded.png">    </p:cNvPr>
          <p:cNvPicPr>
            <a:picLocks noChangeAspect="1"/>
          </p:cNvPicPr>
          <p:nvPr/>
        </p:nvPicPr>
        <p:blipFill>
          <a:blip r:embed="rId1"/>
          <a:stretch>
            <a:fillRect/>
          </a:stretch>
        </p:blipFill>
        <p:spPr>
          <a:xfrm>
            <a:off x="6903720" y="1097280"/>
            <a:ext cx="1691640" cy="2706624"/>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411480" y="201168"/>
            <a:ext cx="8321040" cy="228600"/>
          </a:xfrm>
          <a:prstGeom prst="rect">
            <a:avLst/>
          </a:prstGeom>
          <a:noFill/>
          <a:ln/>
        </p:spPr>
        <p:txBody>
          <a:bodyPr wrap="square" rtlCol="0" anchor="ctr"/>
          <a:lstStyle/>
          <a:p>
            <a:pPr indent="0" marL="0">
              <a:buNone/>
            </a:pPr>
            <a:r>
              <a:rPr lang="en-US" sz="1000" b="1" spc="200" kern="0" dirty="0">
                <a:solidFill>
                  <a:srgbClr val="C9A227"/>
                </a:solidFill>
                <a:latin typeface="Calibri" pitchFamily="34" charset="0"/>
                <a:ea typeface="Calibri" pitchFamily="34" charset="-122"/>
                <a:cs typeface="Calibri" pitchFamily="34" charset="-120"/>
              </a:rPr>
              <a:t>LEGAL GUIDELINES AND AGENCIES</a:t>
            </a:r>
            <a:endParaRPr lang="en-US" sz="1000" dirty="0"/>
          </a:p>
        </p:txBody>
      </p:sp>
      <p:sp>
        <p:nvSpPr>
          <p:cNvPr id="3" name="Text 1"/>
          <p:cNvSpPr/>
          <p:nvPr/>
        </p:nvSpPr>
        <p:spPr>
          <a:xfrm>
            <a:off x="411480" y="438912"/>
            <a:ext cx="8321040" cy="502920"/>
          </a:xfrm>
          <a:prstGeom prst="rect">
            <a:avLst/>
          </a:prstGeom>
          <a:noFill/>
          <a:ln/>
        </p:spPr>
        <p:txBody>
          <a:bodyPr wrap="square" rtlCol="0" anchor="ctr"/>
          <a:lstStyle/>
          <a:p>
            <a:pPr indent="0" marL="0">
              <a:buNone/>
            </a:pPr>
            <a:r>
              <a:rPr lang="en-US" sz="2600" b="1" dirty="0">
                <a:solidFill>
                  <a:srgbClr val="16264F"/>
                </a:solidFill>
                <a:latin typeface="Georgia" pitchFamily="34" charset="0"/>
                <a:ea typeface="Georgia" pitchFamily="34" charset="-122"/>
                <a:cs typeface="Georgia" pitchFamily="34" charset="-120"/>
              </a:rPr>
              <a:t>CMS / CLIA — Laboratories and records</a:t>
            </a:r>
            <a:endParaRPr lang="en-US" sz="2600" dirty="0"/>
          </a:p>
        </p:txBody>
      </p:sp>
      <p:sp>
        <p:nvSpPr>
          <p:cNvPr id="4" name="Shape 2"/>
          <p:cNvSpPr/>
          <p:nvPr/>
        </p:nvSpPr>
        <p:spPr>
          <a:xfrm>
            <a:off x="457200" y="1051560"/>
            <a:ext cx="3977640" cy="310896"/>
          </a:xfrm>
          <a:prstGeom prst="rect">
            <a:avLst/>
          </a:prstGeom>
          <a:solidFill>
            <a:srgbClr val="16264F"/>
          </a:solidFill>
          <a:ln/>
        </p:spPr>
      </p:sp>
      <p:sp>
        <p:nvSpPr>
          <p:cNvPr id="5" name="Text 3"/>
          <p:cNvSpPr/>
          <p:nvPr/>
        </p:nvSpPr>
        <p:spPr>
          <a:xfrm>
            <a:off x="566928" y="1051560"/>
            <a:ext cx="3749040" cy="310896"/>
          </a:xfrm>
          <a:prstGeom prst="rect">
            <a:avLst/>
          </a:prstGeom>
          <a:noFill/>
          <a:ln/>
        </p:spPr>
        <p:txBody>
          <a:bodyPr wrap="square"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Certification</a:t>
            </a:r>
            <a:endParaRPr lang="en-US" sz="1200" dirty="0"/>
          </a:p>
        </p:txBody>
      </p:sp>
      <p:sp>
        <p:nvSpPr>
          <p:cNvPr id="6" name="Text 4"/>
          <p:cNvSpPr/>
          <p:nvPr/>
        </p:nvSpPr>
        <p:spPr>
          <a:xfrm>
            <a:off x="457200" y="1472184"/>
            <a:ext cx="3977640" cy="3008376"/>
          </a:xfrm>
          <a:prstGeom prst="rect">
            <a:avLst/>
          </a:prstGeom>
          <a:noFill/>
          <a:ln/>
        </p:spPr>
        <p:txBody>
          <a:bodyPr wrap="square" rtlCol="0" anchor="t"/>
          <a:lstStyle/>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CMS (Centers for Medicare &amp; Medicaid Services)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Certifies clinical laboratories through the CLIA number.</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Requires periodic competency testing for personnel.</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Requires written policies and procedures.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Administers Medicare and Medicaid.</a:t>
            </a:r>
            <a:endParaRPr lang="en-US" sz="1200" dirty="0"/>
          </a:p>
        </p:txBody>
      </p:sp>
      <p:sp>
        <p:nvSpPr>
          <p:cNvPr id="7" name="Shape 5"/>
          <p:cNvSpPr/>
          <p:nvPr/>
        </p:nvSpPr>
        <p:spPr>
          <a:xfrm>
            <a:off x="4709160" y="1051560"/>
            <a:ext cx="3977640" cy="310896"/>
          </a:xfrm>
          <a:prstGeom prst="rect">
            <a:avLst/>
          </a:prstGeom>
          <a:solidFill>
            <a:srgbClr val="16264F"/>
          </a:solidFill>
          <a:ln/>
        </p:spPr>
      </p:sp>
      <p:sp>
        <p:nvSpPr>
          <p:cNvPr id="8" name="Text 6"/>
          <p:cNvSpPr/>
          <p:nvPr/>
        </p:nvSpPr>
        <p:spPr>
          <a:xfrm>
            <a:off x="4818888" y="1051560"/>
            <a:ext cx="3749040" cy="310896"/>
          </a:xfrm>
          <a:prstGeom prst="rect">
            <a:avLst/>
          </a:prstGeom>
          <a:noFill/>
          <a:ln/>
        </p:spPr>
        <p:txBody>
          <a:bodyPr wrap="square"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Documentation</a:t>
            </a:r>
            <a:endParaRPr lang="en-US" sz="1200" dirty="0"/>
          </a:p>
        </p:txBody>
      </p:sp>
      <p:sp>
        <p:nvSpPr>
          <p:cNvPr id="9" name="Text 7"/>
          <p:cNvSpPr/>
          <p:nvPr/>
        </p:nvSpPr>
        <p:spPr>
          <a:xfrm>
            <a:off x="4709160" y="1472184"/>
            <a:ext cx="3977640" cy="3008376"/>
          </a:xfrm>
          <a:prstGeom prst="rect">
            <a:avLst/>
          </a:prstGeom>
          <a:noFill/>
          <a:ln/>
        </p:spPr>
        <p:txBody>
          <a:bodyPr wrap="square" rtlCol="0" anchor="t"/>
          <a:lstStyle/>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Sample and record retention</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Store samples and results according to regulatory timeframes.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Quality control and equipment maintenance records.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Complete, legible, and auditable documentation.</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Each test is classified by complexity (waived, moderate, high).</a:t>
            </a:r>
            <a:endParaRPr lang="en-US" sz="1200" dirty="0"/>
          </a:p>
        </p:txBody>
      </p:sp>
      <p:sp>
        <p:nvSpPr>
          <p:cNvPr id="10" name="Shape 8"/>
          <p:cNvSpPr/>
          <p:nvPr/>
        </p:nvSpPr>
        <p:spPr>
          <a:xfrm>
            <a:off x="0" y="0"/>
            <a:ext cx="9144000" cy="54864"/>
          </a:xfrm>
          <a:prstGeom prst="rect">
            <a:avLst/>
          </a:prstGeom>
          <a:solidFill>
            <a:srgbClr val="C9A227"/>
          </a:solidFill>
          <a:ln/>
        </p:spPr>
      </p:sp>
      <p:sp>
        <p:nvSpPr>
          <p:cNvPr id="11" name="Text 9"/>
          <p:cNvSpPr/>
          <p:nvPr/>
        </p:nvSpPr>
        <p:spPr>
          <a:xfrm>
            <a:off x="411480" y="4759452"/>
            <a:ext cx="5486400" cy="274320"/>
          </a:xfrm>
          <a:prstGeom prst="rect">
            <a:avLst/>
          </a:prstGeom>
          <a:noFill/>
          <a:ln/>
        </p:spPr>
        <p:txBody>
          <a:bodyPr wrap="square" rtlCol="0" anchor="ctr"/>
          <a:lstStyle/>
          <a:p>
            <a:pPr indent="0" marL="0">
              <a:buNone/>
            </a:pPr>
            <a:r>
              <a:rPr lang="en-US" sz="900" dirty="0">
                <a:solidFill>
                  <a:srgbClr val="5A6376"/>
                </a:solidFill>
                <a:latin typeface="Calibri" pitchFamily="34" charset="0"/>
                <a:ea typeface="Calibri" pitchFamily="34" charset="-122"/>
                <a:cs typeface="Calibri" pitchFamily="34" charset="-120"/>
              </a:rPr>
              <a:t>Legal Guidelines and Agencies</a:t>
            </a:r>
            <a:endParaRPr lang="en-US" sz="900" dirty="0"/>
          </a:p>
        </p:txBody>
      </p:sp>
      <p:sp>
        <p:nvSpPr>
          <p:cNvPr id="12" name="Text 10"/>
          <p:cNvSpPr/>
          <p:nvPr/>
        </p:nvSpPr>
        <p:spPr>
          <a:xfrm>
            <a:off x="8275320" y="4759452"/>
            <a:ext cx="45720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13</a:t>
            </a:r>
            <a:endParaRPr lang="en-US" sz="900" dirty="0"/>
          </a:p>
        </p:txBody>
      </p:sp>
      <p:sp>
        <p:nvSpPr>
          <p:cNvPr id="13" name="Text 11"/>
          <p:cNvSpPr/>
          <p:nvPr/>
        </p:nvSpPr>
        <p:spPr>
          <a:xfrm>
            <a:off x="5852160" y="4759452"/>
            <a:ext cx="237744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ICS · Institute of Health Sciences</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411480" y="201168"/>
            <a:ext cx="8321040" cy="228600"/>
          </a:xfrm>
          <a:prstGeom prst="rect">
            <a:avLst/>
          </a:prstGeom>
          <a:noFill/>
          <a:ln/>
        </p:spPr>
        <p:txBody>
          <a:bodyPr wrap="square" rtlCol="0" anchor="ctr"/>
          <a:lstStyle/>
          <a:p>
            <a:pPr indent="0" marL="0">
              <a:buNone/>
            </a:pPr>
            <a:r>
              <a:rPr lang="en-US" sz="1000" b="1" spc="200" kern="0" dirty="0">
                <a:solidFill>
                  <a:srgbClr val="C9A227"/>
                </a:solidFill>
                <a:latin typeface="Calibri" pitchFamily="34" charset="0"/>
                <a:ea typeface="Calibri" pitchFamily="34" charset="-122"/>
                <a:cs typeface="Calibri" pitchFamily="34" charset="-120"/>
              </a:rPr>
              <a:t>LEGAL GUIDELINES AND AGENCIES</a:t>
            </a:r>
            <a:endParaRPr lang="en-US" sz="1000" dirty="0"/>
          </a:p>
        </p:txBody>
      </p:sp>
      <p:sp>
        <p:nvSpPr>
          <p:cNvPr id="3" name="Text 1"/>
          <p:cNvSpPr/>
          <p:nvPr/>
        </p:nvSpPr>
        <p:spPr>
          <a:xfrm>
            <a:off x="411480" y="438912"/>
            <a:ext cx="8321040" cy="502920"/>
          </a:xfrm>
          <a:prstGeom prst="rect">
            <a:avLst/>
          </a:prstGeom>
          <a:noFill/>
          <a:ln/>
        </p:spPr>
        <p:txBody>
          <a:bodyPr wrap="square" rtlCol="0" anchor="ctr"/>
          <a:lstStyle/>
          <a:p>
            <a:pPr indent="0" marL="0">
              <a:buNone/>
            </a:pPr>
            <a:r>
              <a:rPr lang="en-US" sz="2600" b="1" dirty="0">
                <a:solidFill>
                  <a:srgbClr val="16264F"/>
                </a:solidFill>
                <a:latin typeface="Georgia" pitchFamily="34" charset="0"/>
                <a:ea typeface="Georgia" pitchFamily="34" charset="-122"/>
                <a:cs typeface="Georgia" pitchFamily="34" charset="-120"/>
              </a:rPr>
              <a:t>FDA and DEA / IRS</a:t>
            </a:r>
            <a:endParaRPr lang="en-US" sz="2600" dirty="0"/>
          </a:p>
        </p:txBody>
      </p:sp>
      <p:sp>
        <p:nvSpPr>
          <p:cNvPr id="4" name="Shape 2"/>
          <p:cNvSpPr/>
          <p:nvPr/>
        </p:nvSpPr>
        <p:spPr>
          <a:xfrm>
            <a:off x="457200" y="1051560"/>
            <a:ext cx="3977640" cy="310896"/>
          </a:xfrm>
          <a:prstGeom prst="rect">
            <a:avLst/>
          </a:prstGeom>
          <a:solidFill>
            <a:srgbClr val="16264F"/>
          </a:solidFill>
          <a:ln/>
        </p:spPr>
      </p:sp>
      <p:sp>
        <p:nvSpPr>
          <p:cNvPr id="5" name="Text 3"/>
          <p:cNvSpPr/>
          <p:nvPr/>
        </p:nvSpPr>
        <p:spPr>
          <a:xfrm>
            <a:off x="566928" y="1051560"/>
            <a:ext cx="3749040" cy="310896"/>
          </a:xfrm>
          <a:prstGeom prst="rect">
            <a:avLst/>
          </a:prstGeom>
          <a:noFill/>
          <a:ln/>
        </p:spPr>
        <p:txBody>
          <a:bodyPr wrap="square"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FDA</a:t>
            </a:r>
            <a:endParaRPr lang="en-US" sz="1200" dirty="0"/>
          </a:p>
        </p:txBody>
      </p:sp>
      <p:sp>
        <p:nvSpPr>
          <p:cNvPr id="6" name="Text 4"/>
          <p:cNvSpPr/>
          <p:nvPr/>
        </p:nvSpPr>
        <p:spPr>
          <a:xfrm>
            <a:off x="457200" y="1472184"/>
            <a:ext cx="3977640" cy="3008376"/>
          </a:xfrm>
          <a:prstGeom prst="rect">
            <a:avLst/>
          </a:prstGeom>
          <a:noFill/>
          <a:ln/>
        </p:spPr>
        <p:txBody>
          <a:bodyPr wrap="square" rtlCol="0" anchor="t"/>
          <a:lstStyle/>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FDA — Food and Drug Administration</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Assigns and requires the official generic name of the drug.</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MedWatch: adverse reaction and product failure reporting.</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Orange Book: therapeutic equivalence of generics.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5 categories of substances based on their abuse potential.</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Drug storage temperature standards.</a:t>
            </a:r>
            <a:endParaRPr lang="en-US" sz="1200" dirty="0"/>
          </a:p>
        </p:txBody>
      </p:sp>
      <p:sp>
        <p:nvSpPr>
          <p:cNvPr id="7" name="Shape 5"/>
          <p:cNvSpPr/>
          <p:nvPr/>
        </p:nvSpPr>
        <p:spPr>
          <a:xfrm>
            <a:off x="4709160" y="1051560"/>
            <a:ext cx="3977640" cy="310896"/>
          </a:xfrm>
          <a:prstGeom prst="rect">
            <a:avLst/>
          </a:prstGeom>
          <a:solidFill>
            <a:srgbClr val="16264F"/>
          </a:solidFill>
          <a:ln/>
        </p:spPr>
      </p:sp>
      <p:sp>
        <p:nvSpPr>
          <p:cNvPr id="8" name="Text 6"/>
          <p:cNvSpPr/>
          <p:nvPr/>
        </p:nvSpPr>
        <p:spPr>
          <a:xfrm>
            <a:off x="4818888" y="1051560"/>
            <a:ext cx="3749040" cy="310896"/>
          </a:xfrm>
          <a:prstGeom prst="rect">
            <a:avLst/>
          </a:prstGeom>
          <a:noFill/>
          <a:ln/>
        </p:spPr>
        <p:txBody>
          <a:bodyPr wrap="square"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DEA / IRS</a:t>
            </a:r>
            <a:endParaRPr lang="en-US" sz="1200" dirty="0"/>
          </a:p>
        </p:txBody>
      </p:sp>
      <p:sp>
        <p:nvSpPr>
          <p:cNvPr id="9" name="Text 7"/>
          <p:cNvSpPr/>
          <p:nvPr/>
        </p:nvSpPr>
        <p:spPr>
          <a:xfrm>
            <a:off x="4709160" y="1472184"/>
            <a:ext cx="3977640" cy="3008376"/>
          </a:xfrm>
          <a:prstGeom prst="rect">
            <a:avLst/>
          </a:prstGeom>
          <a:noFill/>
          <a:ln/>
        </p:spPr>
        <p:txBody>
          <a:bodyPr wrap="square" rtlCol="0" anchor="t"/>
          <a:lstStyle/>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DEA — Drug Enforcement Administration</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Registers professionals who prescribe controlled substances.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Requires security of narcotics and syringes under lock and key and inventory.</a:t>
            </a:r>
            <a:endParaRPr lang="en-US" sz="1200" dirty="0"/>
          </a:p>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IRS — Internal Revenue Service</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Staff payroll, withholdings, and office tax returns.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Retention of practice financial records.</a:t>
            </a:r>
            <a:endParaRPr lang="en-US" sz="1200" dirty="0"/>
          </a:p>
        </p:txBody>
      </p:sp>
      <p:sp>
        <p:nvSpPr>
          <p:cNvPr id="10" name="Shape 8"/>
          <p:cNvSpPr/>
          <p:nvPr/>
        </p:nvSpPr>
        <p:spPr>
          <a:xfrm>
            <a:off x="0" y="0"/>
            <a:ext cx="9144000" cy="54864"/>
          </a:xfrm>
          <a:prstGeom prst="rect">
            <a:avLst/>
          </a:prstGeom>
          <a:solidFill>
            <a:srgbClr val="C9A227"/>
          </a:solidFill>
          <a:ln/>
        </p:spPr>
      </p:sp>
      <p:sp>
        <p:nvSpPr>
          <p:cNvPr id="11" name="Text 9"/>
          <p:cNvSpPr/>
          <p:nvPr/>
        </p:nvSpPr>
        <p:spPr>
          <a:xfrm>
            <a:off x="411480" y="4759452"/>
            <a:ext cx="5486400" cy="274320"/>
          </a:xfrm>
          <a:prstGeom prst="rect">
            <a:avLst/>
          </a:prstGeom>
          <a:noFill/>
          <a:ln/>
        </p:spPr>
        <p:txBody>
          <a:bodyPr wrap="square" rtlCol="0" anchor="ctr"/>
          <a:lstStyle/>
          <a:p>
            <a:pPr indent="0" marL="0">
              <a:buNone/>
            </a:pPr>
            <a:r>
              <a:rPr lang="en-US" sz="900" dirty="0">
                <a:solidFill>
                  <a:srgbClr val="5A6376"/>
                </a:solidFill>
                <a:latin typeface="Calibri" pitchFamily="34" charset="0"/>
                <a:ea typeface="Calibri" pitchFamily="34" charset="-122"/>
                <a:cs typeface="Calibri" pitchFamily="34" charset="-120"/>
              </a:rPr>
              <a:t>Legal Guidelines and Agencies</a:t>
            </a:r>
            <a:endParaRPr lang="en-US" sz="900" dirty="0"/>
          </a:p>
        </p:txBody>
      </p:sp>
      <p:sp>
        <p:nvSpPr>
          <p:cNvPr id="12" name="Text 10"/>
          <p:cNvSpPr/>
          <p:nvPr/>
        </p:nvSpPr>
        <p:spPr>
          <a:xfrm>
            <a:off x="8275320" y="4759452"/>
            <a:ext cx="45720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14</a:t>
            </a:r>
            <a:endParaRPr lang="en-US" sz="900" dirty="0"/>
          </a:p>
        </p:txBody>
      </p:sp>
      <p:sp>
        <p:nvSpPr>
          <p:cNvPr id="13" name="Text 11"/>
          <p:cNvSpPr/>
          <p:nvPr/>
        </p:nvSpPr>
        <p:spPr>
          <a:xfrm>
            <a:off x="5852160" y="4759452"/>
            <a:ext cx="237744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ICS · Institute of Health Sciences</a:t>
            </a:r>
            <a:endParaRPr lang="en-US" sz="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16264F"/>
        </a:solidFill>
      </p:bgPr>
    </p:bg>
    <p:spTree>
      <p:nvGrpSpPr>
        <p:cNvPr id="1" name=""/>
        <p:cNvGrpSpPr/>
        <p:nvPr/>
      </p:nvGrpSpPr>
      <p:grpSpPr>
        <a:xfrm>
          <a:off x="0" y="0"/>
          <a:ext cx="0" cy="0"/>
          <a:chOff x="0" y="0"/>
          <a:chExt cx="0" cy="0"/>
        </a:xfrm>
      </p:grpSpPr>
      <p:sp>
        <p:nvSpPr>
          <p:cNvPr id="2" name="Shape 0"/>
          <p:cNvSpPr/>
          <p:nvPr/>
        </p:nvSpPr>
        <p:spPr>
          <a:xfrm>
            <a:off x="0" y="0"/>
            <a:ext cx="164592" cy="5143500"/>
          </a:xfrm>
          <a:prstGeom prst="rect">
            <a:avLst/>
          </a:prstGeom>
          <a:solidFill>
            <a:srgbClr val="C9A227"/>
          </a:solidFill>
          <a:ln/>
        </p:spPr>
      </p:sp>
      <p:sp>
        <p:nvSpPr>
          <p:cNvPr id="3" name="Text 1"/>
          <p:cNvSpPr/>
          <p:nvPr/>
        </p:nvSpPr>
        <p:spPr>
          <a:xfrm>
            <a:off x="822960" y="1051560"/>
            <a:ext cx="1828800" cy="1097280"/>
          </a:xfrm>
          <a:prstGeom prst="rect">
            <a:avLst/>
          </a:prstGeom>
          <a:noFill/>
          <a:ln/>
        </p:spPr>
        <p:txBody>
          <a:bodyPr wrap="square" rtlCol="0" anchor="ctr"/>
          <a:lstStyle/>
          <a:p>
            <a:pPr indent="0" marL="0">
              <a:buNone/>
            </a:pPr>
            <a:r>
              <a:rPr lang="en-US" sz="8000" b="1" dirty="0">
                <a:solidFill>
                  <a:srgbClr val="C9A227"/>
                </a:solidFill>
                <a:latin typeface="Georgia" pitchFamily="34" charset="0"/>
                <a:ea typeface="Georgia" pitchFamily="34" charset="-122"/>
                <a:cs typeface="Georgia" pitchFamily="34" charset="-120"/>
              </a:rPr>
              <a:t>2</a:t>
            </a:r>
            <a:endParaRPr lang="en-US" sz="8000" dirty="0"/>
          </a:p>
        </p:txBody>
      </p:sp>
      <p:sp>
        <p:nvSpPr>
          <p:cNvPr id="4" name="Text 2"/>
          <p:cNvSpPr/>
          <p:nvPr/>
        </p:nvSpPr>
        <p:spPr>
          <a:xfrm>
            <a:off x="822960" y="2194560"/>
            <a:ext cx="7315200" cy="1005840"/>
          </a:xfrm>
          <a:prstGeom prst="rect">
            <a:avLst/>
          </a:prstGeom>
          <a:noFill/>
          <a:ln/>
        </p:spPr>
        <p:txBody>
          <a:bodyPr wrap="square" rtlCol="0" anchor="t"/>
          <a:lstStyle/>
          <a:p>
            <a:pPr indent="0" marL="0">
              <a:buNone/>
            </a:pPr>
            <a:r>
              <a:rPr lang="en-US" sz="3400" b="1" dirty="0">
                <a:solidFill>
                  <a:srgbClr val="FFFFFF"/>
                </a:solidFill>
                <a:latin typeface="Georgia" pitchFamily="34" charset="0"/>
                <a:ea typeface="Georgia" pitchFamily="34" charset="-122"/>
                <a:cs typeface="Georgia" pitchFamily="34" charset="-120"/>
              </a:rPr>
              <a:t>Administrative Area</a:t>
            </a:r>
            <a:endParaRPr lang="en-US" sz="3400" dirty="0"/>
          </a:p>
        </p:txBody>
      </p:sp>
      <p:sp>
        <p:nvSpPr>
          <p:cNvPr id="5" name="Text 3"/>
          <p:cNvSpPr/>
          <p:nvPr/>
        </p:nvSpPr>
        <p:spPr>
          <a:xfrm>
            <a:off x="868680" y="3246120"/>
            <a:ext cx="7315200" cy="731520"/>
          </a:xfrm>
          <a:prstGeom prst="rect">
            <a:avLst/>
          </a:prstGeom>
          <a:noFill/>
          <a:ln/>
        </p:spPr>
        <p:txBody>
          <a:bodyPr wrap="square" rtlCol="0" anchor="t"/>
          <a:lstStyle/>
          <a:p>
            <a:pPr indent="0" marL="0">
              <a:buNone/>
            </a:pPr>
            <a:r>
              <a:rPr lang="en-US" sz="1300" dirty="0">
                <a:solidFill>
                  <a:srgbClr val="C3CCE4"/>
                </a:solidFill>
                <a:latin typeface="Calibri" pitchFamily="34" charset="0"/>
                <a:ea typeface="Calibri" pitchFamily="34" charset="-122"/>
                <a:cs typeface="Calibri" pitchFamily="34" charset="-120"/>
              </a:rPr>
              <a:t>Patient management, appointments, insurance, billing, and office</a:t>
            </a:r>
            <a:endParaRPr lang="en-US" sz="13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411480" y="201168"/>
            <a:ext cx="8321040" cy="228600"/>
          </a:xfrm>
          <a:prstGeom prst="rect">
            <a:avLst/>
          </a:prstGeom>
          <a:noFill/>
          <a:ln/>
        </p:spPr>
        <p:txBody>
          <a:bodyPr wrap="square" rtlCol="0" anchor="ctr"/>
          <a:lstStyle/>
          <a:p>
            <a:pPr indent="0" marL="0">
              <a:buNone/>
            </a:pPr>
            <a:r>
              <a:rPr lang="en-US" sz="1000" b="1" spc="200" kern="0" dirty="0">
                <a:solidFill>
                  <a:srgbClr val="C9A227"/>
                </a:solidFill>
                <a:latin typeface="Calibri" pitchFamily="34" charset="0"/>
                <a:ea typeface="Calibri" pitchFamily="34" charset="-122"/>
                <a:cs typeface="Calibri" pitchFamily="34" charset="-120"/>
              </a:rPr>
              <a:t>ADMINISTRATIVE AREA</a:t>
            </a:r>
            <a:endParaRPr lang="en-US" sz="1000" dirty="0"/>
          </a:p>
        </p:txBody>
      </p:sp>
      <p:sp>
        <p:nvSpPr>
          <p:cNvPr id="3" name="Text 1"/>
          <p:cNvSpPr/>
          <p:nvPr/>
        </p:nvSpPr>
        <p:spPr>
          <a:xfrm>
            <a:off x="411480" y="438912"/>
            <a:ext cx="8321040" cy="502920"/>
          </a:xfrm>
          <a:prstGeom prst="rect">
            <a:avLst/>
          </a:prstGeom>
          <a:noFill/>
          <a:ln/>
        </p:spPr>
        <p:txBody>
          <a:bodyPr wrap="square" rtlCol="0" anchor="ctr"/>
          <a:lstStyle/>
          <a:p>
            <a:pPr indent="0" marL="0">
              <a:buNone/>
            </a:pPr>
            <a:r>
              <a:rPr lang="en-US" sz="2600" b="1" dirty="0">
                <a:solidFill>
                  <a:srgbClr val="16264F"/>
                </a:solidFill>
                <a:latin typeface="Georgia" pitchFamily="34" charset="0"/>
                <a:ea typeface="Georgia" pitchFamily="34" charset="-122"/>
                <a:cs typeface="Georgia" pitchFamily="34" charset="-120"/>
              </a:rPr>
              <a:t>Patient management: reception and registration</a:t>
            </a:r>
            <a:endParaRPr lang="en-US" sz="2600" dirty="0"/>
          </a:p>
        </p:txBody>
      </p:sp>
      <p:sp>
        <p:nvSpPr>
          <p:cNvPr id="4" name="Shape 2"/>
          <p:cNvSpPr/>
          <p:nvPr/>
        </p:nvSpPr>
        <p:spPr>
          <a:xfrm>
            <a:off x="457200" y="1051560"/>
            <a:ext cx="3977640" cy="310896"/>
          </a:xfrm>
          <a:prstGeom prst="rect">
            <a:avLst/>
          </a:prstGeom>
          <a:solidFill>
            <a:srgbClr val="16264F"/>
          </a:solidFill>
          <a:ln/>
        </p:spPr>
      </p:sp>
      <p:sp>
        <p:nvSpPr>
          <p:cNvPr id="5" name="Text 3"/>
          <p:cNvSpPr/>
          <p:nvPr/>
        </p:nvSpPr>
        <p:spPr>
          <a:xfrm>
            <a:off x="566928" y="1051560"/>
            <a:ext cx="3749040" cy="310896"/>
          </a:xfrm>
          <a:prstGeom prst="rect">
            <a:avLst/>
          </a:prstGeom>
          <a:noFill/>
          <a:ln/>
        </p:spPr>
        <p:txBody>
          <a:bodyPr wrap="square"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Patient Registration</a:t>
            </a:r>
            <a:endParaRPr lang="en-US" sz="1200" dirty="0"/>
          </a:p>
        </p:txBody>
      </p:sp>
      <p:sp>
        <p:nvSpPr>
          <p:cNvPr id="6" name="Text 4"/>
          <p:cNvSpPr/>
          <p:nvPr/>
        </p:nvSpPr>
        <p:spPr>
          <a:xfrm>
            <a:off x="457200" y="1472184"/>
            <a:ext cx="3977640" cy="3008376"/>
          </a:xfrm>
          <a:prstGeom prst="rect">
            <a:avLst/>
          </a:prstGeom>
          <a:noFill/>
          <a:ln/>
        </p:spPr>
        <p:txBody>
          <a:bodyPr wrap="square" rtlCol="0" anchor="t"/>
          <a:lstStyle/>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1. Initial reception and registration</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Complete and verified demographic data.</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Medical record number (MRN) assigned in the MPI.</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Emergency contacts and health insurance.</a:t>
            </a:r>
            <a:endParaRPr lang="en-US" sz="1200" dirty="0"/>
          </a:p>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2. Personal information update</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Verify data at each visit; sign consents.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Offer translation or interpreter if necessary.</a:t>
            </a:r>
            <a:endParaRPr lang="en-US" sz="1200" dirty="0"/>
          </a:p>
        </p:txBody>
      </p:sp>
      <p:sp>
        <p:nvSpPr>
          <p:cNvPr id="7" name="Shape 5"/>
          <p:cNvSpPr/>
          <p:nvPr/>
        </p:nvSpPr>
        <p:spPr>
          <a:xfrm>
            <a:off x="4709160" y="1051560"/>
            <a:ext cx="3977640" cy="310896"/>
          </a:xfrm>
          <a:prstGeom prst="rect">
            <a:avLst/>
          </a:prstGeom>
          <a:solidFill>
            <a:srgbClr val="16264F"/>
          </a:solidFill>
          <a:ln/>
        </p:spPr>
      </p:sp>
      <p:sp>
        <p:nvSpPr>
          <p:cNvPr id="8" name="Text 6"/>
          <p:cNvSpPr/>
          <p:nvPr/>
        </p:nvSpPr>
        <p:spPr>
          <a:xfrm>
            <a:off x="4818888" y="1051560"/>
            <a:ext cx="3749040" cy="310896"/>
          </a:xfrm>
          <a:prstGeom prst="rect">
            <a:avLst/>
          </a:prstGeom>
          <a:noFill/>
          <a:ln/>
        </p:spPr>
        <p:txBody>
          <a:bodyPr wrap="square"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Clinical Documentation</a:t>
            </a:r>
            <a:endParaRPr lang="en-US" sz="1200" dirty="0"/>
          </a:p>
        </p:txBody>
      </p:sp>
      <p:sp>
        <p:nvSpPr>
          <p:cNvPr id="9" name="Text 7"/>
          <p:cNvSpPr/>
          <p:nvPr/>
        </p:nvSpPr>
        <p:spPr>
          <a:xfrm>
            <a:off x="4709160" y="1472184"/>
            <a:ext cx="3977640" cy="3008376"/>
          </a:xfrm>
          <a:prstGeom prst="rect">
            <a:avLst/>
          </a:prstGeom>
          <a:noFill/>
          <a:ln/>
        </p:spPr>
        <p:txBody>
          <a:bodyPr wrap="square" rtlCol="0" anchor="t"/>
          <a:lstStyle/>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3. SOAP Method</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S — Subjective: what the patient reports.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O — Objective: vital signs and measurable findings.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A — Assessment: physician's impression.</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P — Plan: treatment, tests, and follow-up.</a:t>
            </a:r>
            <a:endParaRPr lang="en-US" sz="1200" dirty="0"/>
          </a:p>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4. Types of consent</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Treatment vs. information disclosure.</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The original is always filed in the medical record.</a:t>
            </a:r>
            <a:endParaRPr lang="en-US" sz="1200" dirty="0"/>
          </a:p>
        </p:txBody>
      </p:sp>
      <p:sp>
        <p:nvSpPr>
          <p:cNvPr id="10" name="Shape 8"/>
          <p:cNvSpPr/>
          <p:nvPr/>
        </p:nvSpPr>
        <p:spPr>
          <a:xfrm>
            <a:off x="0" y="0"/>
            <a:ext cx="9144000" cy="54864"/>
          </a:xfrm>
          <a:prstGeom prst="rect">
            <a:avLst/>
          </a:prstGeom>
          <a:solidFill>
            <a:srgbClr val="C9A227"/>
          </a:solidFill>
          <a:ln/>
        </p:spPr>
      </p:sp>
      <p:sp>
        <p:nvSpPr>
          <p:cNvPr id="11" name="Text 9"/>
          <p:cNvSpPr/>
          <p:nvPr/>
        </p:nvSpPr>
        <p:spPr>
          <a:xfrm>
            <a:off x="411480" y="4759452"/>
            <a:ext cx="5486400" cy="274320"/>
          </a:xfrm>
          <a:prstGeom prst="rect">
            <a:avLst/>
          </a:prstGeom>
          <a:noFill/>
          <a:ln/>
        </p:spPr>
        <p:txBody>
          <a:bodyPr wrap="square" rtlCol="0" anchor="ctr"/>
          <a:lstStyle/>
          <a:p>
            <a:pPr indent="0" marL="0">
              <a:buNone/>
            </a:pPr>
            <a:r>
              <a:rPr lang="en-US" sz="900" dirty="0">
                <a:solidFill>
                  <a:srgbClr val="5A6376"/>
                </a:solidFill>
                <a:latin typeface="Calibri" pitchFamily="34" charset="0"/>
                <a:ea typeface="Calibri" pitchFamily="34" charset="-122"/>
                <a:cs typeface="Calibri" pitchFamily="34" charset="-120"/>
              </a:rPr>
              <a:t>Administrative Area</a:t>
            </a:r>
            <a:endParaRPr lang="en-US" sz="900" dirty="0"/>
          </a:p>
        </p:txBody>
      </p:sp>
      <p:sp>
        <p:nvSpPr>
          <p:cNvPr id="12" name="Text 10"/>
          <p:cNvSpPr/>
          <p:nvPr/>
        </p:nvSpPr>
        <p:spPr>
          <a:xfrm>
            <a:off x="8275320" y="4759452"/>
            <a:ext cx="45720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16</a:t>
            </a:r>
            <a:endParaRPr lang="en-US" sz="900" dirty="0"/>
          </a:p>
        </p:txBody>
      </p:sp>
      <p:sp>
        <p:nvSpPr>
          <p:cNvPr id="13" name="Text 11"/>
          <p:cNvSpPr/>
          <p:nvPr/>
        </p:nvSpPr>
        <p:spPr>
          <a:xfrm>
            <a:off x="5852160" y="4759452"/>
            <a:ext cx="237744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ICS · Institute of Health Sciences</a:t>
            </a:r>
            <a:endParaRPr lang="en-US" sz="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411480" y="201168"/>
            <a:ext cx="8321040" cy="228600"/>
          </a:xfrm>
          <a:prstGeom prst="rect">
            <a:avLst/>
          </a:prstGeom>
          <a:noFill/>
          <a:ln/>
        </p:spPr>
        <p:txBody>
          <a:bodyPr wrap="square" rtlCol="0" anchor="ctr"/>
          <a:lstStyle/>
          <a:p>
            <a:pPr indent="0" marL="0">
              <a:buNone/>
            </a:pPr>
            <a:r>
              <a:rPr lang="en-US" sz="1000" b="1" spc="200" kern="0" dirty="0">
                <a:solidFill>
                  <a:srgbClr val="C9A227"/>
                </a:solidFill>
                <a:latin typeface="Calibri" pitchFamily="34" charset="0"/>
                <a:ea typeface="Calibri" pitchFamily="34" charset="-122"/>
                <a:cs typeface="Calibri" pitchFamily="34" charset="-120"/>
              </a:rPr>
              <a:t>ADMINISTRATIVE AREA</a:t>
            </a:r>
            <a:endParaRPr lang="en-US" sz="1000" dirty="0"/>
          </a:p>
        </p:txBody>
      </p:sp>
      <p:sp>
        <p:nvSpPr>
          <p:cNvPr id="3" name="Text 1"/>
          <p:cNvSpPr/>
          <p:nvPr/>
        </p:nvSpPr>
        <p:spPr>
          <a:xfrm>
            <a:off x="411480" y="438912"/>
            <a:ext cx="8321040" cy="502920"/>
          </a:xfrm>
          <a:prstGeom prst="rect">
            <a:avLst/>
          </a:prstGeom>
          <a:noFill/>
          <a:ln/>
        </p:spPr>
        <p:txBody>
          <a:bodyPr wrap="square" rtlCol="0" anchor="ctr"/>
          <a:lstStyle/>
          <a:p>
            <a:pPr indent="0" marL="0">
              <a:buNone/>
            </a:pPr>
            <a:r>
              <a:rPr lang="en-US" sz="2600" b="1" dirty="0">
                <a:solidFill>
                  <a:srgbClr val="16264F"/>
                </a:solidFill>
                <a:latin typeface="Georgia" pitchFamily="34" charset="0"/>
                <a:ea typeface="Georgia" pitchFamily="34" charset="-122"/>
                <a:cs typeface="Georgia" pitchFamily="34" charset="-120"/>
              </a:rPr>
              <a:t>Rules for manual entry in the medical record</a:t>
            </a:r>
            <a:endParaRPr lang="en-US" sz="2600" dirty="0"/>
          </a:p>
        </p:txBody>
      </p:sp>
      <p:sp>
        <p:nvSpPr>
          <p:cNvPr id="4" name="Text 2"/>
          <p:cNvSpPr/>
          <p:nvPr/>
        </p:nvSpPr>
        <p:spPr>
          <a:xfrm>
            <a:off x="457200" y="1051560"/>
            <a:ext cx="8229600" cy="3566160"/>
          </a:xfrm>
          <a:prstGeom prst="rect">
            <a:avLst/>
          </a:prstGeom>
          <a:noFill/>
          <a:ln/>
        </p:spPr>
        <p:txBody>
          <a:bodyPr wrap="square" rtlCol="0" anchor="t"/>
          <a:lstStyle/>
          <a:p>
            <a:pPr marL="342900" indent="-342900">
              <a:spcAft>
                <a:spcPts val="600"/>
              </a:spcAft>
              <a:buSzPct val="100000"/>
              <a:buChar char="▪"/>
            </a:pPr>
            <a:r>
              <a:rPr lang="en-US" sz="1300" b="1" dirty="0">
                <a:solidFill>
                  <a:srgbClr val="16264F"/>
                </a:solidFill>
                <a:latin typeface="Calibri" pitchFamily="34" charset="0"/>
                <a:ea typeface="Calibri" pitchFamily="34" charset="-122"/>
                <a:cs typeface="Calibri" pitchFamily="34" charset="-120"/>
              </a:rPr>
              <a:t>Correct ink usage</a:t>
            </a:r>
            <a:endParaRPr lang="en-US" sz="1300" dirty="0"/>
          </a:p>
          <a:p>
            <a:pPr lvl="1" marL="685800" indent="-342900">
              <a:spcAft>
                <a:spcPts val="600"/>
              </a:spcAft>
              <a:buSzPct val="100000"/>
              <a:buChar char="–"/>
            </a:pPr>
            <a:r>
              <a:rPr lang="en-US" sz="1200" dirty="0">
                <a:solidFill>
                  <a:srgbClr val="5A6376"/>
                </a:solidFill>
                <a:latin typeface="Calibri" pitchFamily="34" charset="0"/>
                <a:ea typeface="Calibri" pitchFamily="34" charset="-122"/>
                <a:cs typeface="Calibri" pitchFamily="34" charset="-120"/>
              </a:rPr>
              <a:t>Write only with black or blue ink.</a:t>
            </a:r>
            <a:endParaRPr lang="en-US" sz="1300" dirty="0"/>
          </a:p>
          <a:p>
            <a:pPr lvl="1" marL="685800" indent="-342900">
              <a:spcAft>
                <a:spcPts val="600"/>
              </a:spcAft>
              <a:buSzPct val="100000"/>
              <a:buChar char="–"/>
            </a:pPr>
            <a:r>
              <a:rPr lang="en-US" sz="1200" dirty="0">
                <a:solidFill>
                  <a:srgbClr val="5A6376"/>
                </a:solidFill>
                <a:latin typeface="Calibri" pitchFamily="34" charset="0"/>
                <a:ea typeface="Calibri" pitchFamily="34" charset="-122"/>
                <a:cs typeface="Calibri" pitchFamily="34" charset="-120"/>
              </a:rPr>
              <a:t>Prohibited to use pencil, liquid correction fluid, or erase.</a:t>
            </a:r>
            <a:endParaRPr lang="en-US" sz="1300" dirty="0"/>
          </a:p>
          <a:p>
            <a:pPr marL="342900" indent="-342900">
              <a:spcAft>
                <a:spcPts val="600"/>
              </a:spcAft>
              <a:buSzPct val="100000"/>
              <a:buChar char="▪"/>
            </a:pPr>
            <a:r>
              <a:rPr lang="en-US" sz="1300" b="1" dirty="0">
                <a:solidFill>
                  <a:srgbClr val="16264F"/>
                </a:solidFill>
                <a:latin typeface="Calibri" pitchFamily="34" charset="0"/>
                <a:ea typeface="Calibri" pitchFamily="34" charset="-122"/>
                <a:cs typeface="Calibri" pitchFamily="34" charset="-120"/>
              </a:rPr>
              <a:t>Correction of errors</a:t>
            </a:r>
            <a:endParaRPr lang="en-US" sz="1300" dirty="0"/>
          </a:p>
          <a:p>
            <a:pPr lvl="1" marL="685800" indent="-342900">
              <a:spcAft>
                <a:spcPts val="600"/>
              </a:spcAft>
              <a:buSzPct val="100000"/>
              <a:buChar char="–"/>
            </a:pPr>
            <a:r>
              <a:rPr lang="en-US" sz="1200" dirty="0">
                <a:solidFill>
                  <a:srgbClr val="5A6376"/>
                </a:solidFill>
                <a:latin typeface="Calibri" pitchFamily="34" charset="0"/>
                <a:ea typeface="Calibri" pitchFamily="34" charset="-122"/>
                <a:cs typeface="Calibri" pitchFamily="34" charset="-120"/>
              </a:rPr>
              <a:t>Cross out with a single line, write the correction, and sign with initials and date.</a:t>
            </a:r>
            <a:endParaRPr lang="en-US" sz="1300" dirty="0"/>
          </a:p>
          <a:p>
            <a:pPr lvl="1" marL="685800" indent="-342900">
              <a:spcAft>
                <a:spcPts val="600"/>
              </a:spcAft>
              <a:buSzPct val="100000"/>
              <a:buChar char="–"/>
            </a:pPr>
            <a:r>
              <a:rPr lang="en-US" sz="1200" dirty="0">
                <a:solidFill>
                  <a:srgbClr val="5A6376"/>
                </a:solidFill>
                <a:latin typeface="Calibri" pitchFamily="34" charset="0"/>
                <a:ea typeface="Calibri" pitchFamily="34" charset="-122"/>
                <a:cs typeface="Calibri" pitchFamily="34" charset="-120"/>
              </a:rPr>
              <a:t>The original data must remain legible.</a:t>
            </a:r>
            <a:endParaRPr lang="en-US" sz="1300" dirty="0"/>
          </a:p>
          <a:p>
            <a:pPr marL="342900" indent="-342900">
              <a:spcAft>
                <a:spcPts val="600"/>
              </a:spcAft>
              <a:buSzPct val="100000"/>
              <a:buChar char="▪"/>
            </a:pPr>
            <a:r>
              <a:rPr lang="en-US" sz="1300" b="1" dirty="0">
                <a:solidFill>
                  <a:srgbClr val="16264F"/>
                </a:solidFill>
                <a:latin typeface="Calibri" pitchFamily="34" charset="0"/>
                <a:ea typeface="Calibri" pitchFamily="34" charset="-122"/>
                <a:cs typeface="Calibri" pitchFamily="34" charset="-120"/>
              </a:rPr>
              <a:t>Objectivity</a:t>
            </a:r>
            <a:endParaRPr lang="en-US" sz="1300" dirty="0"/>
          </a:p>
          <a:p>
            <a:pPr lvl="1" marL="685800" indent="-342900">
              <a:spcAft>
                <a:spcPts val="600"/>
              </a:spcAft>
              <a:buSzPct val="100000"/>
              <a:buChar char="–"/>
            </a:pPr>
            <a:r>
              <a:rPr lang="en-US" sz="1200" dirty="0">
                <a:solidFill>
                  <a:srgbClr val="5A6376"/>
                </a:solidFill>
                <a:latin typeface="Calibri" pitchFamily="34" charset="0"/>
                <a:ea typeface="Calibri" pitchFamily="34" charset="-122"/>
                <a:cs typeface="Calibri" pitchFamily="34" charset="-120"/>
              </a:rPr>
              <a:t>Record observable facts, not opinions or judgments.</a:t>
            </a:r>
            <a:endParaRPr lang="en-US" sz="1300" dirty="0"/>
          </a:p>
          <a:p>
            <a:pPr lvl="1" marL="685800" indent="-342900">
              <a:spcAft>
                <a:spcPts val="600"/>
              </a:spcAft>
              <a:buSzPct val="100000"/>
              <a:buChar char="–"/>
            </a:pPr>
            <a:r>
              <a:rPr lang="en-US" sz="1200" dirty="0">
                <a:solidFill>
                  <a:srgbClr val="5A6376"/>
                </a:solidFill>
                <a:latin typeface="Calibri" pitchFamily="34" charset="0"/>
                <a:ea typeface="Calibri" pitchFamily="34" charset="-122"/>
                <a:cs typeface="Calibri" pitchFamily="34" charset="-120"/>
              </a:rPr>
              <a:t>Quote the patient verbatim when relevant.</a:t>
            </a:r>
            <a:endParaRPr lang="en-US" sz="1300" dirty="0"/>
          </a:p>
          <a:p>
            <a:pPr marL="342900" indent="-342900">
              <a:spcAft>
                <a:spcPts val="600"/>
              </a:spcAft>
              <a:buSzPct val="100000"/>
              <a:buChar char="▪"/>
            </a:pPr>
            <a:r>
              <a:rPr lang="en-US" sz="1300" b="1" dirty="0">
                <a:solidFill>
                  <a:srgbClr val="16264F"/>
                </a:solidFill>
                <a:latin typeface="Calibri" pitchFamily="34" charset="0"/>
                <a:ea typeface="Calibri" pitchFamily="34" charset="-122"/>
                <a:cs typeface="Calibri" pitchFamily="34" charset="-120"/>
              </a:rPr>
              <a:t>Real-time</a:t>
            </a:r>
            <a:endParaRPr lang="en-US" sz="1300" dirty="0"/>
          </a:p>
          <a:p>
            <a:pPr lvl="1" marL="685800" indent="-342900">
              <a:spcAft>
                <a:spcPts val="600"/>
              </a:spcAft>
              <a:buSzPct val="100000"/>
              <a:buChar char="–"/>
            </a:pPr>
            <a:r>
              <a:rPr lang="en-US" sz="1200" dirty="0">
                <a:solidFill>
                  <a:srgbClr val="5A6376"/>
                </a:solidFill>
                <a:latin typeface="Calibri" pitchFamily="34" charset="0"/>
                <a:ea typeface="Calibri" pitchFamily="34" charset="-122"/>
                <a:cs typeface="Calibri" pitchFamily="34" charset="-120"/>
              </a:rPr>
              <a:t>Document immediately after the procedure; never in advance.</a:t>
            </a:r>
            <a:endParaRPr lang="en-US" sz="1300" dirty="0"/>
          </a:p>
          <a:p>
            <a:pPr marL="342900" indent="-342900">
              <a:spcAft>
                <a:spcPts val="600"/>
              </a:spcAft>
              <a:buSzPct val="100000"/>
              <a:buChar char="▪"/>
            </a:pPr>
            <a:r>
              <a:rPr lang="en-US" sz="1300" b="1" dirty="0">
                <a:solidFill>
                  <a:srgbClr val="16264F"/>
                </a:solidFill>
                <a:latin typeface="Calibri" pitchFamily="34" charset="0"/>
                <a:ea typeface="Calibri" pitchFamily="34" charset="-122"/>
                <a:cs typeface="Calibri" pitchFamily="34" charset="-120"/>
              </a:rPr>
              <a:t>The medical record is a legal document: if it's not written, it wasn't done.</a:t>
            </a:r>
            <a:endParaRPr lang="en-US" sz="1300" dirty="0"/>
          </a:p>
        </p:txBody>
      </p:sp>
      <p:sp>
        <p:nvSpPr>
          <p:cNvPr id="5" name="Shape 3"/>
          <p:cNvSpPr/>
          <p:nvPr/>
        </p:nvSpPr>
        <p:spPr>
          <a:xfrm>
            <a:off x="0" y="0"/>
            <a:ext cx="9144000" cy="54864"/>
          </a:xfrm>
          <a:prstGeom prst="rect">
            <a:avLst/>
          </a:prstGeom>
          <a:solidFill>
            <a:srgbClr val="C9A227"/>
          </a:solidFill>
          <a:ln/>
        </p:spPr>
      </p:sp>
      <p:sp>
        <p:nvSpPr>
          <p:cNvPr id="6" name="Text 4"/>
          <p:cNvSpPr/>
          <p:nvPr/>
        </p:nvSpPr>
        <p:spPr>
          <a:xfrm>
            <a:off x="411480" y="4759452"/>
            <a:ext cx="5486400" cy="274320"/>
          </a:xfrm>
          <a:prstGeom prst="rect">
            <a:avLst/>
          </a:prstGeom>
          <a:noFill/>
          <a:ln/>
        </p:spPr>
        <p:txBody>
          <a:bodyPr wrap="square" rtlCol="0" anchor="ctr"/>
          <a:lstStyle/>
          <a:p>
            <a:pPr indent="0" marL="0">
              <a:buNone/>
            </a:pPr>
            <a:r>
              <a:rPr lang="en-US" sz="900" dirty="0">
                <a:solidFill>
                  <a:srgbClr val="5A6376"/>
                </a:solidFill>
                <a:latin typeface="Calibri" pitchFamily="34" charset="0"/>
                <a:ea typeface="Calibri" pitchFamily="34" charset="-122"/>
                <a:cs typeface="Calibri" pitchFamily="34" charset="-120"/>
              </a:rPr>
              <a:t>Administrative Area</a:t>
            </a:r>
            <a:endParaRPr lang="en-US" sz="900" dirty="0"/>
          </a:p>
        </p:txBody>
      </p:sp>
      <p:sp>
        <p:nvSpPr>
          <p:cNvPr id="7" name="Text 5"/>
          <p:cNvSpPr/>
          <p:nvPr/>
        </p:nvSpPr>
        <p:spPr>
          <a:xfrm>
            <a:off x="8275320" y="4759452"/>
            <a:ext cx="45720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17</a:t>
            </a:r>
            <a:endParaRPr lang="en-US" sz="900" dirty="0"/>
          </a:p>
        </p:txBody>
      </p:sp>
      <p:sp>
        <p:nvSpPr>
          <p:cNvPr id="8" name="Text 6"/>
          <p:cNvSpPr/>
          <p:nvPr/>
        </p:nvSpPr>
        <p:spPr>
          <a:xfrm>
            <a:off x="5852160" y="4759452"/>
            <a:ext cx="237744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ICS · Institute of Health Sciences</a:t>
            </a:r>
            <a:endParaRPr lang="en-US" sz="9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411480" y="201168"/>
            <a:ext cx="8321040" cy="228600"/>
          </a:xfrm>
          <a:prstGeom prst="rect">
            <a:avLst/>
          </a:prstGeom>
          <a:noFill/>
          <a:ln/>
        </p:spPr>
        <p:txBody>
          <a:bodyPr wrap="square" rtlCol="0" anchor="ctr"/>
          <a:lstStyle/>
          <a:p>
            <a:pPr indent="0" marL="0">
              <a:buNone/>
            </a:pPr>
            <a:r>
              <a:rPr lang="en-US" sz="1000" b="1" spc="200" kern="0" dirty="0">
                <a:solidFill>
                  <a:srgbClr val="C9A227"/>
                </a:solidFill>
                <a:latin typeface="Calibri" pitchFamily="34" charset="0"/>
                <a:ea typeface="Calibri" pitchFamily="34" charset="-122"/>
                <a:cs typeface="Calibri" pitchFamily="34" charset="-120"/>
              </a:rPr>
              <a:t>ADMINISTRATIVE AREA</a:t>
            </a:r>
            <a:endParaRPr lang="en-US" sz="1000" dirty="0"/>
          </a:p>
        </p:txBody>
      </p:sp>
      <p:sp>
        <p:nvSpPr>
          <p:cNvPr id="3" name="Text 1"/>
          <p:cNvSpPr/>
          <p:nvPr/>
        </p:nvSpPr>
        <p:spPr>
          <a:xfrm>
            <a:off x="411480" y="438912"/>
            <a:ext cx="8321040" cy="502920"/>
          </a:xfrm>
          <a:prstGeom prst="rect">
            <a:avLst/>
          </a:prstGeom>
          <a:noFill/>
          <a:ln/>
        </p:spPr>
        <p:txBody>
          <a:bodyPr wrap="square" rtlCol="0" anchor="ctr"/>
          <a:lstStyle/>
          <a:p>
            <a:pPr indent="0" marL="0">
              <a:buNone/>
            </a:pPr>
            <a:r>
              <a:rPr lang="en-US" sz="2600" b="1" dirty="0">
                <a:solidFill>
                  <a:srgbClr val="16264F"/>
                </a:solidFill>
                <a:latin typeface="Georgia" pitchFamily="34" charset="0"/>
                <a:ea typeface="Georgia" pitchFamily="34" charset="-122"/>
                <a:cs typeface="Georgia" pitchFamily="34" charset="-120"/>
              </a:rPr>
              <a:t>Types of appointment scheduling</a:t>
            </a:r>
            <a:endParaRPr lang="en-US" sz="2600" dirty="0"/>
          </a:p>
        </p:txBody>
      </p:sp>
      <p:graphicFrame>
        <p:nvGraphicFramePr>
          <p:cNvPr id="19" name="Table 0"/>
          <p:cNvGraphicFramePr>
            <a:graphicFrameLocks noGrp="1"/>
          </p:cNvGraphicFramePr>
          <p:nvPr>
            <p:extLst>
              <p:ext uri="{D42A27DB-BD31-4B8C-83A1-F6EECF244321}">
                <p14:modId xmlns:p14="http://schemas.microsoft.com/office/powerpoint/2010/main" val="1579011935"/>
              </p:ext>
            </p:extLst>
          </p:nvPr>
        </p:nvGraphicFramePr>
        <p:xfrm>
          <a:off x="457200" y="1097280"/>
          <a:ext cx="8229600" cy="914400"/>
        </p:xfrm>
        <a:graphic>
          <a:graphicData uri="http://schemas.openxmlformats.org/drawingml/2006/table">
            <a:tbl>
              <a:tblPr/>
              <a:tblGrid>
                <a:gridCol w="1920240"/>
                <a:gridCol w="3291840"/>
                <a:gridCol w="3017520"/>
              </a:tblGrid>
              <a:tr h="0">
                <a:tc>
                  <a:txBody>
                    <a:bodyPr/>
                    <a:lstStyle/>
                    <a:p>
                      <a:pPr algn="ctr" indent="0" marL="0">
                        <a:buNone/>
                      </a:pPr>
                      <a:r>
                        <a:rPr lang="en-US" sz="1100" b="1" dirty="0">
                          <a:solidFill>
                            <a:srgbClr val="FFFFFF"/>
                          </a:solidFill>
                          <a:latin typeface="Calibri" pitchFamily="34" charset="0"/>
                          <a:ea typeface="Calibri" pitchFamily="34" charset="-122"/>
                          <a:cs typeface="Calibri" pitchFamily="34" charset="-120"/>
                        </a:rPr>
                        <a:t>Type</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16264F"/>
                    </a:solidFill>
                  </a:tcPr>
                </a:tc>
                <a:tc>
                  <a:txBody>
                    <a:bodyPr/>
                    <a:lstStyle/>
                    <a:p>
                      <a:pPr algn="ctr" indent="0" marL="0">
                        <a:buNone/>
                      </a:pPr>
                      <a:r>
                        <a:rPr lang="en-US" sz="1100" b="1" dirty="0">
                          <a:solidFill>
                            <a:srgbClr val="FFFFFF"/>
                          </a:solidFill>
                          <a:latin typeface="Calibri" pitchFamily="34" charset="0"/>
                          <a:ea typeface="Calibri" pitchFamily="34" charset="-122"/>
                          <a:cs typeface="Calibri" pitchFamily="34" charset="-120"/>
                        </a:rPr>
                        <a:t>How it works</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16264F"/>
                    </a:solidFill>
                  </a:tcPr>
                </a:tc>
                <a:tc>
                  <a:txBody>
                    <a:bodyPr/>
                    <a:lstStyle/>
                    <a:p>
                      <a:pPr algn="ctr" indent="0" marL="0">
                        <a:buNone/>
                      </a:pPr>
                      <a:r>
                        <a:rPr lang="en-US" sz="1100" b="1" dirty="0">
                          <a:solidFill>
                            <a:srgbClr val="FFFFFF"/>
                          </a:solidFill>
                          <a:latin typeface="Calibri" pitchFamily="34" charset="0"/>
                          <a:ea typeface="Calibri" pitchFamily="34" charset="-122"/>
                          <a:cs typeface="Calibri" pitchFamily="34" charset="-120"/>
                        </a:rPr>
                        <a:t>When used</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16264F"/>
                    </a:solidFill>
                  </a:tcPr>
                </a:tc>
              </a:tr>
              <a:tr h="0">
                <a:tc>
                  <a:txBody>
                    <a:bodyPr/>
                    <a:lstStyle/>
                    <a:p>
                      <a:pPr algn="l" indent="0" marL="0">
                        <a:buNone/>
                      </a:pPr>
                      <a:r>
                        <a:rPr lang="en-US" sz="1100" b="1" dirty="0">
                          <a:solidFill>
                            <a:srgbClr val="1F2430"/>
                          </a:solidFill>
                          <a:latin typeface="Calibri" pitchFamily="34" charset="0"/>
                          <a:ea typeface="Calibri" pitchFamily="34" charset="-122"/>
                          <a:cs typeface="Calibri" pitchFamily="34" charset="-120"/>
                        </a:rPr>
                        <a:t>Flow (per hour)</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Appointments spaced at fixed intervals</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General consultation with predictable times</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r>
              <a:tr h="0">
                <a:tc>
                  <a:txBody>
                    <a:bodyPr/>
                    <a:lstStyle/>
                    <a:p>
                      <a:pPr algn="l" indent="0" marL="0">
                        <a:buNone/>
                      </a:pPr>
                      <a:r>
                        <a:rPr lang="en-US" sz="1100" b="1" dirty="0">
                          <a:solidFill>
                            <a:srgbClr val="1F2430"/>
                          </a:solidFill>
                          <a:latin typeface="Calibri" pitchFamily="34" charset="0"/>
                          <a:ea typeface="Calibri" pitchFamily="34" charset="-122"/>
                          <a:cs typeface="Calibri" pitchFamily="34" charset="-120"/>
                        </a:rPr>
                        <a:t>Double booking</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2F4F8"/>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Two patients in the same slot</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2F4F8"/>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Short or follow-up visits</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2F4F8"/>
                    </a:solidFill>
                  </a:tcPr>
                </a:tc>
              </a:tr>
              <a:tr h="0">
                <a:tc>
                  <a:txBody>
                    <a:bodyPr/>
                    <a:lstStyle/>
                    <a:p>
                      <a:pPr algn="l" indent="0" marL="0">
                        <a:buNone/>
                      </a:pPr>
                      <a:r>
                        <a:rPr lang="en-US" sz="1100" b="1" dirty="0">
                          <a:solidFill>
                            <a:srgbClr val="1F2430"/>
                          </a:solidFill>
                          <a:latin typeface="Calibri" pitchFamily="34" charset="0"/>
                          <a:ea typeface="Calibri" pitchFamily="34" charset="-122"/>
                          <a:cs typeface="Calibri" pitchFamily="34" charset="-120"/>
                        </a:rPr>
                        <a:t>Walk-in</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Seen on a first-come, first-served basis</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Walk-in clinics</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r>
              <a:tr h="0">
                <a:tc>
                  <a:txBody>
                    <a:bodyPr/>
                    <a:lstStyle/>
                    <a:p>
                      <a:pPr algn="l" indent="0" marL="0">
                        <a:buNone/>
                      </a:pPr>
                      <a:r>
                        <a:rPr lang="en-US" sz="1100" b="1" dirty="0">
                          <a:solidFill>
                            <a:srgbClr val="1F2430"/>
                          </a:solidFill>
                          <a:latin typeface="Calibri" pitchFamily="34" charset="0"/>
                          <a:ea typeface="Calibri" pitchFamily="34" charset="-122"/>
                          <a:cs typeface="Calibri" pitchFamily="34" charset="-120"/>
                        </a:rPr>
                        <a:t>Open</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2F4F8"/>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No assigned time, broad window</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2F4F8"/>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Laboratory, vaccination</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2F4F8"/>
                    </a:solidFill>
                  </a:tcPr>
                </a:tc>
              </a:tr>
              <a:tr h="0">
                <a:tc>
                  <a:txBody>
                    <a:bodyPr/>
                    <a:lstStyle/>
                    <a:p>
                      <a:pPr algn="l" indent="0" marL="0">
                        <a:buNone/>
                      </a:pPr>
                      <a:r>
                        <a:rPr lang="en-US" sz="1100" b="1" dirty="0">
                          <a:solidFill>
                            <a:srgbClr val="1F2430"/>
                          </a:solidFill>
                          <a:latin typeface="Calibri" pitchFamily="34" charset="0"/>
                          <a:ea typeface="Calibri" pitchFamily="34" charset="-122"/>
                          <a:cs typeface="Calibri" pitchFamily="34" charset="-120"/>
                        </a:rPr>
                        <a:t>Clustering</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Similar patients in the same block</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Prenatal, weight control, physicals</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r>
            </a:tbl>
          </a:graphicData>
        </a:graphic>
      </p:graphicFrame>
      <p:sp>
        <p:nvSpPr>
          <p:cNvPr id="5" name="Text 2"/>
          <p:cNvSpPr/>
          <p:nvPr/>
        </p:nvSpPr>
        <p:spPr>
          <a:xfrm>
            <a:off x="457200" y="3648456"/>
            <a:ext cx="8229600" cy="320040"/>
          </a:xfrm>
          <a:prstGeom prst="rect">
            <a:avLst/>
          </a:prstGeom>
          <a:noFill/>
          <a:ln/>
        </p:spPr>
        <p:txBody>
          <a:bodyPr wrap="square" rtlCol="0" anchor="ctr"/>
          <a:lstStyle/>
          <a:p>
            <a:pPr indent="0" marL="0">
              <a:buNone/>
            </a:pPr>
            <a:r>
              <a:rPr lang="en-US" sz="1000" i="1" dirty="0">
                <a:solidFill>
                  <a:srgbClr val="5A6376"/>
                </a:solidFill>
                <a:latin typeface="Calibri" pitchFamily="34" charset="0"/>
                <a:ea typeface="Calibri" pitchFamily="34" charset="-122"/>
                <a:cs typeface="Calibri" pitchFamily="34" charset="-120"/>
              </a:rPr>
              <a:t>Golden rule: never leave the patient without information about their waiting time.</a:t>
            </a:r>
            <a:endParaRPr lang="en-US" sz="1000" dirty="0"/>
          </a:p>
        </p:txBody>
      </p:sp>
      <p:sp>
        <p:nvSpPr>
          <p:cNvPr id="6" name="Shape 3"/>
          <p:cNvSpPr/>
          <p:nvPr/>
        </p:nvSpPr>
        <p:spPr>
          <a:xfrm>
            <a:off x="0" y="0"/>
            <a:ext cx="9144000" cy="54864"/>
          </a:xfrm>
          <a:prstGeom prst="rect">
            <a:avLst/>
          </a:prstGeom>
          <a:solidFill>
            <a:srgbClr val="C9A227"/>
          </a:solidFill>
          <a:ln/>
        </p:spPr>
      </p:sp>
      <p:sp>
        <p:nvSpPr>
          <p:cNvPr id="7" name="Text 4"/>
          <p:cNvSpPr/>
          <p:nvPr/>
        </p:nvSpPr>
        <p:spPr>
          <a:xfrm>
            <a:off x="411480" y="4759452"/>
            <a:ext cx="5486400" cy="274320"/>
          </a:xfrm>
          <a:prstGeom prst="rect">
            <a:avLst/>
          </a:prstGeom>
          <a:noFill/>
          <a:ln/>
        </p:spPr>
        <p:txBody>
          <a:bodyPr wrap="square" rtlCol="0" anchor="ctr"/>
          <a:lstStyle/>
          <a:p>
            <a:pPr indent="0" marL="0">
              <a:buNone/>
            </a:pPr>
            <a:r>
              <a:rPr lang="en-US" sz="900" dirty="0">
                <a:solidFill>
                  <a:srgbClr val="5A6376"/>
                </a:solidFill>
                <a:latin typeface="Calibri" pitchFamily="34" charset="0"/>
                <a:ea typeface="Calibri" pitchFamily="34" charset="-122"/>
                <a:cs typeface="Calibri" pitchFamily="34" charset="-120"/>
              </a:rPr>
              <a:t>Administrative Area</a:t>
            </a:r>
            <a:endParaRPr lang="en-US" sz="900" dirty="0"/>
          </a:p>
        </p:txBody>
      </p:sp>
      <p:sp>
        <p:nvSpPr>
          <p:cNvPr id="8" name="Text 5"/>
          <p:cNvSpPr/>
          <p:nvPr/>
        </p:nvSpPr>
        <p:spPr>
          <a:xfrm>
            <a:off x="8275320" y="4759452"/>
            <a:ext cx="45720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18</a:t>
            </a:r>
            <a:endParaRPr lang="en-US" sz="900" dirty="0"/>
          </a:p>
        </p:txBody>
      </p:sp>
      <p:sp>
        <p:nvSpPr>
          <p:cNvPr id="9" name="Text 6"/>
          <p:cNvSpPr/>
          <p:nvPr/>
        </p:nvSpPr>
        <p:spPr>
          <a:xfrm>
            <a:off x="5852160" y="4759452"/>
            <a:ext cx="237744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ICS · Institute of Health Sciences</a:t>
            </a:r>
            <a:endParaRPr lang="en-US" sz="9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411480" y="201168"/>
            <a:ext cx="8321040" cy="228600"/>
          </a:xfrm>
          <a:prstGeom prst="rect">
            <a:avLst/>
          </a:prstGeom>
          <a:noFill/>
          <a:ln/>
        </p:spPr>
        <p:txBody>
          <a:bodyPr wrap="square" rtlCol="0" anchor="ctr"/>
          <a:lstStyle/>
          <a:p>
            <a:pPr indent="0" marL="0">
              <a:buNone/>
            </a:pPr>
            <a:r>
              <a:rPr lang="en-US" sz="1000" b="1" spc="200" kern="0" dirty="0">
                <a:solidFill>
                  <a:srgbClr val="C9A227"/>
                </a:solidFill>
                <a:latin typeface="Calibri" pitchFamily="34" charset="0"/>
                <a:ea typeface="Calibri" pitchFamily="34" charset="-122"/>
                <a:cs typeface="Calibri" pitchFamily="34" charset="-120"/>
              </a:rPr>
              <a:t>ADMINISTRATIVE AREA</a:t>
            </a:r>
            <a:endParaRPr lang="en-US" sz="1000" dirty="0"/>
          </a:p>
        </p:txBody>
      </p:sp>
      <p:sp>
        <p:nvSpPr>
          <p:cNvPr id="3" name="Text 1"/>
          <p:cNvSpPr/>
          <p:nvPr/>
        </p:nvSpPr>
        <p:spPr>
          <a:xfrm>
            <a:off x="411480" y="438912"/>
            <a:ext cx="8321040" cy="502920"/>
          </a:xfrm>
          <a:prstGeom prst="rect">
            <a:avLst/>
          </a:prstGeom>
          <a:noFill/>
          <a:ln/>
        </p:spPr>
        <p:txBody>
          <a:bodyPr wrap="square" rtlCol="0" anchor="ctr"/>
          <a:lstStyle/>
          <a:p>
            <a:pPr indent="0" marL="0">
              <a:buNone/>
            </a:pPr>
            <a:r>
              <a:rPr lang="en-US" sz="2600" b="1" dirty="0">
                <a:solidFill>
                  <a:srgbClr val="16264F"/>
                </a:solidFill>
                <a:latin typeface="Georgia" pitchFamily="34" charset="0"/>
                <a:ea typeface="Georgia" pitchFamily="34" charset="-122"/>
                <a:cs typeface="Georgia" pitchFamily="34" charset="-120"/>
              </a:rPr>
              <a:t>Contingencies, emergencies, and referrals</a:t>
            </a:r>
            <a:endParaRPr lang="en-US" sz="2600" dirty="0"/>
          </a:p>
        </p:txBody>
      </p:sp>
      <p:sp>
        <p:nvSpPr>
          <p:cNvPr id="4" name="Shape 2"/>
          <p:cNvSpPr/>
          <p:nvPr/>
        </p:nvSpPr>
        <p:spPr>
          <a:xfrm>
            <a:off x="457200" y="1051560"/>
            <a:ext cx="3977640" cy="310896"/>
          </a:xfrm>
          <a:prstGeom prst="rect">
            <a:avLst/>
          </a:prstGeom>
          <a:solidFill>
            <a:srgbClr val="16264F"/>
          </a:solidFill>
          <a:ln/>
        </p:spPr>
      </p:sp>
      <p:sp>
        <p:nvSpPr>
          <p:cNvPr id="5" name="Text 3"/>
          <p:cNvSpPr/>
          <p:nvPr/>
        </p:nvSpPr>
        <p:spPr>
          <a:xfrm>
            <a:off x="566928" y="1051560"/>
            <a:ext cx="3749040" cy="310896"/>
          </a:xfrm>
          <a:prstGeom prst="rect">
            <a:avLst/>
          </a:prstGeom>
          <a:noFill/>
          <a:ln/>
        </p:spPr>
        <p:txBody>
          <a:bodyPr wrap="square"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Schedule</a:t>
            </a:r>
            <a:endParaRPr lang="en-US" sz="1200" dirty="0"/>
          </a:p>
        </p:txBody>
      </p:sp>
      <p:sp>
        <p:nvSpPr>
          <p:cNvPr id="6" name="Text 4"/>
          <p:cNvSpPr/>
          <p:nvPr/>
        </p:nvSpPr>
        <p:spPr>
          <a:xfrm>
            <a:off x="457200" y="1472184"/>
            <a:ext cx="3977640" cy="3008376"/>
          </a:xfrm>
          <a:prstGeom prst="rect">
            <a:avLst/>
          </a:prstGeom>
          <a:noFill/>
          <a:ln/>
        </p:spPr>
        <p:txBody>
          <a:bodyPr wrap="square" rtlCol="0" anchor="t"/>
          <a:lstStyle/>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Contingency management</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Reserve a 20-minute block for unforeseen events.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No-shows: document in the record and reschedule.</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Delays: inform the patient and offer options.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Emergencies: immediate attention, notify the physician immediately.</a:t>
            </a:r>
            <a:endParaRPr lang="en-US" sz="1200" dirty="0"/>
          </a:p>
        </p:txBody>
      </p:sp>
      <p:sp>
        <p:nvSpPr>
          <p:cNvPr id="7" name="Shape 5"/>
          <p:cNvSpPr/>
          <p:nvPr/>
        </p:nvSpPr>
        <p:spPr>
          <a:xfrm>
            <a:off x="4709160" y="1051560"/>
            <a:ext cx="3977640" cy="310896"/>
          </a:xfrm>
          <a:prstGeom prst="rect">
            <a:avLst/>
          </a:prstGeom>
          <a:solidFill>
            <a:srgbClr val="16264F"/>
          </a:solidFill>
          <a:ln/>
        </p:spPr>
      </p:sp>
      <p:sp>
        <p:nvSpPr>
          <p:cNvPr id="8" name="Text 6"/>
          <p:cNvSpPr/>
          <p:nvPr/>
        </p:nvSpPr>
        <p:spPr>
          <a:xfrm>
            <a:off x="4818888" y="1051560"/>
            <a:ext cx="3749040" cy="310896"/>
          </a:xfrm>
          <a:prstGeom prst="rect">
            <a:avLst/>
          </a:prstGeom>
          <a:noFill/>
          <a:ln/>
        </p:spPr>
        <p:txBody>
          <a:bodyPr wrap="square"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Coordination</a:t>
            </a:r>
            <a:endParaRPr lang="en-US" sz="1200" dirty="0"/>
          </a:p>
        </p:txBody>
      </p:sp>
      <p:sp>
        <p:nvSpPr>
          <p:cNvPr id="9" name="Text 7"/>
          <p:cNvSpPr/>
          <p:nvPr/>
        </p:nvSpPr>
        <p:spPr>
          <a:xfrm>
            <a:off x="4709160" y="1472184"/>
            <a:ext cx="3977640" cy="3008376"/>
          </a:xfrm>
          <a:prstGeom prst="rect">
            <a:avLst/>
          </a:prstGeom>
          <a:noFill/>
          <a:ln/>
        </p:spPr>
        <p:txBody>
          <a:bodyPr wrap="square" rtlCol="0" anchor="t"/>
          <a:lstStyle/>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Referrals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Coordinate with the specialist: authorization, record, and results.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Confirm that the patient attended and that the report arrived.</a:t>
            </a:r>
            <a:endParaRPr lang="en-US" sz="1200" dirty="0"/>
          </a:p>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Patient advocacy</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The CMA acts as an advocate: clarifies doubts and removes access barriers.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Retrospective review of cases to improve service.</a:t>
            </a:r>
            <a:endParaRPr lang="en-US" sz="1200" dirty="0"/>
          </a:p>
        </p:txBody>
      </p:sp>
      <p:sp>
        <p:nvSpPr>
          <p:cNvPr id="10" name="Shape 8"/>
          <p:cNvSpPr/>
          <p:nvPr/>
        </p:nvSpPr>
        <p:spPr>
          <a:xfrm>
            <a:off x="0" y="0"/>
            <a:ext cx="9144000" cy="54864"/>
          </a:xfrm>
          <a:prstGeom prst="rect">
            <a:avLst/>
          </a:prstGeom>
          <a:solidFill>
            <a:srgbClr val="C9A227"/>
          </a:solidFill>
          <a:ln/>
        </p:spPr>
      </p:sp>
      <p:sp>
        <p:nvSpPr>
          <p:cNvPr id="11" name="Text 9"/>
          <p:cNvSpPr/>
          <p:nvPr/>
        </p:nvSpPr>
        <p:spPr>
          <a:xfrm>
            <a:off x="411480" y="4759452"/>
            <a:ext cx="5486400" cy="274320"/>
          </a:xfrm>
          <a:prstGeom prst="rect">
            <a:avLst/>
          </a:prstGeom>
          <a:noFill/>
          <a:ln/>
        </p:spPr>
        <p:txBody>
          <a:bodyPr wrap="square" rtlCol="0" anchor="ctr"/>
          <a:lstStyle/>
          <a:p>
            <a:pPr indent="0" marL="0">
              <a:buNone/>
            </a:pPr>
            <a:r>
              <a:rPr lang="en-US" sz="900" dirty="0">
                <a:solidFill>
                  <a:srgbClr val="5A6376"/>
                </a:solidFill>
                <a:latin typeface="Calibri" pitchFamily="34" charset="0"/>
                <a:ea typeface="Calibri" pitchFamily="34" charset="-122"/>
                <a:cs typeface="Calibri" pitchFamily="34" charset="-120"/>
              </a:rPr>
              <a:t>Administrative Area</a:t>
            </a:r>
            <a:endParaRPr lang="en-US" sz="900" dirty="0"/>
          </a:p>
        </p:txBody>
      </p:sp>
      <p:sp>
        <p:nvSpPr>
          <p:cNvPr id="12" name="Text 10"/>
          <p:cNvSpPr/>
          <p:nvPr/>
        </p:nvSpPr>
        <p:spPr>
          <a:xfrm>
            <a:off x="8275320" y="4759452"/>
            <a:ext cx="45720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19</a:t>
            </a:r>
            <a:endParaRPr lang="en-US" sz="900" dirty="0"/>
          </a:p>
        </p:txBody>
      </p:sp>
      <p:sp>
        <p:nvSpPr>
          <p:cNvPr id="13" name="Text 11"/>
          <p:cNvSpPr/>
          <p:nvPr/>
        </p:nvSpPr>
        <p:spPr>
          <a:xfrm>
            <a:off x="5852160" y="4759452"/>
            <a:ext cx="237744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ICS · Institute of Health Sciences</a:t>
            </a:r>
            <a:endParaRPr lang="en-US" sz="9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411480" y="201168"/>
            <a:ext cx="8321040" cy="228600"/>
          </a:xfrm>
          <a:prstGeom prst="rect">
            <a:avLst/>
          </a:prstGeom>
          <a:noFill/>
          <a:ln/>
        </p:spPr>
        <p:txBody>
          <a:bodyPr wrap="square" rtlCol="0" anchor="ctr"/>
          <a:lstStyle/>
          <a:p>
            <a:pPr indent="0" marL="0">
              <a:buNone/>
            </a:pPr>
            <a:r>
              <a:rPr lang="en-US" sz="1000" b="1" spc="200" kern="0" dirty="0">
                <a:solidFill>
                  <a:srgbClr val="C9A227"/>
                </a:solidFill>
                <a:latin typeface="Calibri" pitchFamily="34" charset="0"/>
                <a:ea typeface="Calibri" pitchFamily="34" charset="-122"/>
                <a:cs typeface="Calibri" pitchFamily="34" charset="-120"/>
              </a:rPr>
              <a:t>ADMINISTRATIVE AREA</a:t>
            </a:r>
            <a:endParaRPr lang="en-US" sz="1000" dirty="0"/>
          </a:p>
        </p:txBody>
      </p:sp>
      <p:sp>
        <p:nvSpPr>
          <p:cNvPr id="3" name="Text 1"/>
          <p:cNvSpPr/>
          <p:nvPr/>
        </p:nvSpPr>
        <p:spPr>
          <a:xfrm>
            <a:off x="411480" y="438912"/>
            <a:ext cx="8321040" cy="502920"/>
          </a:xfrm>
          <a:prstGeom prst="rect">
            <a:avLst/>
          </a:prstGeom>
          <a:noFill/>
          <a:ln/>
        </p:spPr>
        <p:txBody>
          <a:bodyPr wrap="square" rtlCol="0" anchor="ctr"/>
          <a:lstStyle/>
          <a:p>
            <a:pPr indent="0" marL="0">
              <a:buNone/>
            </a:pPr>
            <a:r>
              <a:rPr lang="en-US" sz="2100" b="1" dirty="0">
                <a:solidFill>
                  <a:srgbClr val="16264F"/>
                </a:solidFill>
                <a:latin typeface="Georgia" pitchFamily="34" charset="0"/>
                <a:ea typeface="Georgia" pitchFamily="34" charset="-122"/>
                <a:cs typeface="Georgia" pitchFamily="34" charset="-120"/>
              </a:rPr>
              <a:t>Office: correspondence, policies, and infection control</a:t>
            </a:r>
            <a:endParaRPr lang="en-US" sz="2100" dirty="0"/>
          </a:p>
        </p:txBody>
      </p:sp>
      <p:sp>
        <p:nvSpPr>
          <p:cNvPr id="4" name="Shape 2"/>
          <p:cNvSpPr/>
          <p:nvPr/>
        </p:nvSpPr>
        <p:spPr>
          <a:xfrm>
            <a:off x="457200" y="1051560"/>
            <a:ext cx="3977640" cy="310896"/>
          </a:xfrm>
          <a:prstGeom prst="rect">
            <a:avLst/>
          </a:prstGeom>
          <a:solidFill>
            <a:srgbClr val="16264F"/>
          </a:solidFill>
          <a:ln/>
        </p:spPr>
      </p:sp>
      <p:sp>
        <p:nvSpPr>
          <p:cNvPr id="5" name="Text 3"/>
          <p:cNvSpPr/>
          <p:nvPr/>
        </p:nvSpPr>
        <p:spPr>
          <a:xfrm>
            <a:off x="566928" y="1051560"/>
            <a:ext cx="3749040" cy="310896"/>
          </a:xfrm>
          <a:prstGeom prst="rect">
            <a:avLst/>
          </a:prstGeom>
          <a:noFill/>
          <a:ln/>
        </p:spPr>
        <p:txBody>
          <a:bodyPr wrap="square"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Staff support</a:t>
            </a:r>
            <a:endParaRPr lang="en-US" sz="1200" dirty="0"/>
          </a:p>
        </p:txBody>
      </p:sp>
      <p:sp>
        <p:nvSpPr>
          <p:cNvPr id="6" name="Text 4"/>
          <p:cNvSpPr/>
          <p:nvPr/>
        </p:nvSpPr>
        <p:spPr>
          <a:xfrm>
            <a:off x="457200" y="1472184"/>
            <a:ext cx="3977640" cy="3008376"/>
          </a:xfrm>
          <a:prstGeom prst="rect">
            <a:avLst/>
          </a:prstGeom>
          <a:noFill/>
          <a:ln/>
        </p:spPr>
        <p:txBody>
          <a:bodyPr wrap="square" rtlCol="0" anchor="t"/>
          <a:lstStyle/>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Correspondence and memos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Memos are not signed: they are initialed.</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Sober design; they are legal evidence.</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Classify by urgency and stamp date and time of receipt.</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Log of expected mail and routing slips.</a:t>
            </a:r>
            <a:endParaRPr lang="en-US" sz="1200" dirty="0"/>
          </a:p>
        </p:txBody>
      </p:sp>
      <p:sp>
        <p:nvSpPr>
          <p:cNvPr id="7" name="Shape 5"/>
          <p:cNvSpPr/>
          <p:nvPr/>
        </p:nvSpPr>
        <p:spPr>
          <a:xfrm>
            <a:off x="4709160" y="1051560"/>
            <a:ext cx="3977640" cy="310896"/>
          </a:xfrm>
          <a:prstGeom prst="rect">
            <a:avLst/>
          </a:prstGeom>
          <a:solidFill>
            <a:srgbClr val="16264F"/>
          </a:solidFill>
          <a:ln/>
        </p:spPr>
      </p:sp>
      <p:sp>
        <p:nvSpPr>
          <p:cNvPr id="8" name="Text 6"/>
          <p:cNvSpPr/>
          <p:nvPr/>
        </p:nvSpPr>
        <p:spPr>
          <a:xfrm>
            <a:off x="4818888" y="1051560"/>
            <a:ext cx="3749040" cy="310896"/>
          </a:xfrm>
          <a:prstGeom prst="rect">
            <a:avLst/>
          </a:prstGeom>
          <a:noFill/>
          <a:ln/>
        </p:spPr>
        <p:txBody>
          <a:bodyPr wrap="square"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Procedures</a:t>
            </a:r>
            <a:endParaRPr lang="en-US" sz="1200" dirty="0"/>
          </a:p>
        </p:txBody>
      </p:sp>
      <p:sp>
        <p:nvSpPr>
          <p:cNvPr id="9" name="Text 7"/>
          <p:cNvSpPr/>
          <p:nvPr/>
        </p:nvSpPr>
        <p:spPr>
          <a:xfrm>
            <a:off x="4709160" y="1472184"/>
            <a:ext cx="3977640" cy="3008376"/>
          </a:xfrm>
          <a:prstGeom prst="rect">
            <a:avLst/>
          </a:prstGeom>
          <a:noFill/>
          <a:ln/>
        </p:spPr>
        <p:txBody>
          <a:bodyPr wrap="square" rtlCol="0" anchor="t"/>
          <a:lstStyle/>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Policies, procedures, and algorithms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P&amp;P Manual: official office reference.</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Flowcharts and patient information brochures.</a:t>
            </a:r>
            <a:endParaRPr lang="en-US" sz="1200" dirty="0"/>
          </a:p>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Hygiene and infection control (OSHA)</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Disinfection: eliminates microorganisms, not spores.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Sterilization (autoclave): destroys everything, including spores.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Daily protocol for cleaning surfaces and equipment.</a:t>
            </a:r>
            <a:endParaRPr lang="en-US" sz="1200" dirty="0"/>
          </a:p>
        </p:txBody>
      </p:sp>
      <p:sp>
        <p:nvSpPr>
          <p:cNvPr id="10" name="Shape 8"/>
          <p:cNvSpPr/>
          <p:nvPr/>
        </p:nvSpPr>
        <p:spPr>
          <a:xfrm>
            <a:off x="0" y="0"/>
            <a:ext cx="9144000" cy="54864"/>
          </a:xfrm>
          <a:prstGeom prst="rect">
            <a:avLst/>
          </a:prstGeom>
          <a:solidFill>
            <a:srgbClr val="C9A227"/>
          </a:solidFill>
          <a:ln/>
        </p:spPr>
      </p:sp>
      <p:sp>
        <p:nvSpPr>
          <p:cNvPr id="11" name="Text 9"/>
          <p:cNvSpPr/>
          <p:nvPr/>
        </p:nvSpPr>
        <p:spPr>
          <a:xfrm>
            <a:off x="411480" y="4759452"/>
            <a:ext cx="5486400" cy="274320"/>
          </a:xfrm>
          <a:prstGeom prst="rect">
            <a:avLst/>
          </a:prstGeom>
          <a:noFill/>
          <a:ln/>
        </p:spPr>
        <p:txBody>
          <a:bodyPr wrap="square" rtlCol="0" anchor="ctr"/>
          <a:lstStyle/>
          <a:p>
            <a:pPr indent="0" marL="0">
              <a:buNone/>
            </a:pPr>
            <a:r>
              <a:rPr lang="en-US" sz="900" dirty="0">
                <a:solidFill>
                  <a:srgbClr val="5A6376"/>
                </a:solidFill>
                <a:latin typeface="Calibri" pitchFamily="34" charset="0"/>
                <a:ea typeface="Calibri" pitchFamily="34" charset="-122"/>
                <a:cs typeface="Calibri" pitchFamily="34" charset="-120"/>
              </a:rPr>
              <a:t>Administrative Area</a:t>
            </a:r>
            <a:endParaRPr lang="en-US" sz="900" dirty="0"/>
          </a:p>
        </p:txBody>
      </p:sp>
      <p:sp>
        <p:nvSpPr>
          <p:cNvPr id="12" name="Text 10"/>
          <p:cNvSpPr/>
          <p:nvPr/>
        </p:nvSpPr>
        <p:spPr>
          <a:xfrm>
            <a:off x="8275320" y="4759452"/>
            <a:ext cx="45720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20</a:t>
            </a:r>
            <a:endParaRPr lang="en-US" sz="900" dirty="0"/>
          </a:p>
        </p:txBody>
      </p:sp>
      <p:sp>
        <p:nvSpPr>
          <p:cNvPr id="13" name="Text 11"/>
          <p:cNvSpPr/>
          <p:nvPr/>
        </p:nvSpPr>
        <p:spPr>
          <a:xfrm>
            <a:off x="5852160" y="4759452"/>
            <a:ext cx="237744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ICS · Institute of Health Sciences</a:t>
            </a:r>
            <a:endParaRPr lang="en-US" sz="9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411480" y="201168"/>
            <a:ext cx="8321040" cy="228600"/>
          </a:xfrm>
          <a:prstGeom prst="rect">
            <a:avLst/>
          </a:prstGeom>
          <a:noFill/>
          <a:ln/>
        </p:spPr>
        <p:txBody>
          <a:bodyPr wrap="square" rtlCol="0" anchor="ctr"/>
          <a:lstStyle/>
          <a:p>
            <a:pPr indent="0" marL="0">
              <a:buNone/>
            </a:pPr>
            <a:r>
              <a:rPr lang="en-US" sz="1000" b="1" spc="200" kern="0" dirty="0">
                <a:solidFill>
                  <a:srgbClr val="C9A227"/>
                </a:solidFill>
                <a:latin typeface="Calibri" pitchFamily="34" charset="0"/>
                <a:ea typeface="Calibri" pitchFamily="34" charset="-122"/>
                <a:cs typeface="Calibri" pitchFamily="34" charset="-120"/>
              </a:rPr>
              <a:t>ADMINISTRATIVE AREA</a:t>
            </a:r>
            <a:endParaRPr lang="en-US" sz="1000" dirty="0"/>
          </a:p>
        </p:txBody>
      </p:sp>
      <p:sp>
        <p:nvSpPr>
          <p:cNvPr id="3" name="Text 1"/>
          <p:cNvSpPr/>
          <p:nvPr/>
        </p:nvSpPr>
        <p:spPr>
          <a:xfrm>
            <a:off x="411480" y="438912"/>
            <a:ext cx="8321040" cy="502920"/>
          </a:xfrm>
          <a:prstGeom prst="rect">
            <a:avLst/>
          </a:prstGeom>
          <a:noFill/>
          <a:ln/>
        </p:spPr>
        <p:txBody>
          <a:bodyPr wrap="square" rtlCol="0" anchor="ctr"/>
          <a:lstStyle/>
          <a:p>
            <a:pPr indent="0" marL="0">
              <a:buNone/>
            </a:pPr>
            <a:r>
              <a:rPr lang="en-US" sz="2600" b="1" dirty="0">
                <a:solidFill>
                  <a:srgbClr val="16264F"/>
                </a:solidFill>
                <a:latin typeface="Georgia" pitchFamily="34" charset="0"/>
                <a:ea typeface="Georgia" pitchFamily="34" charset="-122"/>
                <a:cs typeface="Georgia" pitchFamily="34" charset="-120"/>
              </a:rPr>
              <a:t>Insurance, billing, and federal programs</a:t>
            </a:r>
            <a:endParaRPr lang="en-US" sz="2600" dirty="0"/>
          </a:p>
        </p:txBody>
      </p:sp>
      <p:sp>
        <p:nvSpPr>
          <p:cNvPr id="4" name="Shape 2"/>
          <p:cNvSpPr/>
          <p:nvPr/>
        </p:nvSpPr>
        <p:spPr>
          <a:xfrm>
            <a:off x="457200" y="1051560"/>
            <a:ext cx="3977640" cy="310896"/>
          </a:xfrm>
          <a:prstGeom prst="rect">
            <a:avLst/>
          </a:prstGeom>
          <a:solidFill>
            <a:srgbClr val="16264F"/>
          </a:solidFill>
          <a:ln/>
        </p:spPr>
      </p:sp>
      <p:sp>
        <p:nvSpPr>
          <p:cNvPr id="5" name="Text 3"/>
          <p:cNvSpPr/>
          <p:nvPr/>
        </p:nvSpPr>
        <p:spPr>
          <a:xfrm>
            <a:off x="566928" y="1051560"/>
            <a:ext cx="3749040" cy="310896"/>
          </a:xfrm>
          <a:prstGeom prst="rect">
            <a:avLst/>
          </a:prstGeom>
          <a:noFill/>
          <a:ln/>
        </p:spPr>
        <p:txBody>
          <a:bodyPr wrap="square"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Billing</a:t>
            </a:r>
            <a:endParaRPr lang="en-US" sz="1200" dirty="0"/>
          </a:p>
        </p:txBody>
      </p:sp>
      <p:sp>
        <p:nvSpPr>
          <p:cNvPr id="6" name="Text 4"/>
          <p:cNvSpPr/>
          <p:nvPr/>
        </p:nvSpPr>
        <p:spPr>
          <a:xfrm>
            <a:off x="457200" y="1472184"/>
            <a:ext cx="3977640" cy="3008376"/>
          </a:xfrm>
          <a:prstGeom prst="rect">
            <a:avLst/>
          </a:prstGeom>
          <a:noFill/>
          <a:ln/>
        </p:spPr>
        <p:txBody>
          <a:bodyPr wrap="square" rtlCol="0" anchor="t"/>
          <a:lstStyle/>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Insurance and third-party payers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Verify coverage and eligibility before the visit.</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The progress note supports everything that is billed.</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Codes: CPT-4 (procedures) and HCPCS (supplies/services).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Submission and follow-up of claims.</a:t>
            </a:r>
            <a:endParaRPr lang="en-US" sz="1200" dirty="0"/>
          </a:p>
        </p:txBody>
      </p:sp>
      <p:sp>
        <p:nvSpPr>
          <p:cNvPr id="7" name="Shape 5"/>
          <p:cNvSpPr/>
          <p:nvPr/>
        </p:nvSpPr>
        <p:spPr>
          <a:xfrm>
            <a:off x="4709160" y="1051560"/>
            <a:ext cx="3977640" cy="310896"/>
          </a:xfrm>
          <a:prstGeom prst="rect">
            <a:avLst/>
          </a:prstGeom>
          <a:solidFill>
            <a:srgbClr val="16264F"/>
          </a:solidFill>
          <a:ln/>
        </p:spPr>
      </p:sp>
      <p:sp>
        <p:nvSpPr>
          <p:cNvPr id="8" name="Text 6"/>
          <p:cNvSpPr/>
          <p:nvPr/>
        </p:nvSpPr>
        <p:spPr>
          <a:xfrm>
            <a:off x="4818888" y="1051560"/>
            <a:ext cx="3749040" cy="310896"/>
          </a:xfrm>
          <a:prstGeom prst="rect">
            <a:avLst/>
          </a:prstGeom>
          <a:noFill/>
          <a:ln/>
        </p:spPr>
        <p:txBody>
          <a:bodyPr wrap="square"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Coverage</a:t>
            </a:r>
            <a:endParaRPr lang="en-US" sz="1200" dirty="0"/>
          </a:p>
        </p:txBody>
      </p:sp>
      <p:sp>
        <p:nvSpPr>
          <p:cNvPr id="9" name="Text 7"/>
          <p:cNvSpPr/>
          <p:nvPr/>
        </p:nvSpPr>
        <p:spPr>
          <a:xfrm>
            <a:off x="4709160" y="1472184"/>
            <a:ext cx="3977640" cy="3008376"/>
          </a:xfrm>
          <a:prstGeom prst="rect">
            <a:avLst/>
          </a:prstGeom>
          <a:noFill/>
          <a:ln/>
        </p:spPr>
        <p:txBody>
          <a:bodyPr wrap="square" rtlCol="0" anchor="t"/>
          <a:lstStyle/>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Federal and state programs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Medicare — 65+ years and certain disabilities.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Medicaid — low income (federal and state).</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SCHIP — coverage for children.</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Tricare — military and their families.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Workers' Compensation — work-related injuries.</a:t>
            </a:r>
            <a:endParaRPr lang="en-US" sz="1200" dirty="0"/>
          </a:p>
        </p:txBody>
      </p:sp>
      <p:sp>
        <p:nvSpPr>
          <p:cNvPr id="10" name="Shape 8"/>
          <p:cNvSpPr/>
          <p:nvPr/>
        </p:nvSpPr>
        <p:spPr>
          <a:xfrm>
            <a:off x="0" y="0"/>
            <a:ext cx="9144000" cy="54864"/>
          </a:xfrm>
          <a:prstGeom prst="rect">
            <a:avLst/>
          </a:prstGeom>
          <a:solidFill>
            <a:srgbClr val="C9A227"/>
          </a:solidFill>
          <a:ln/>
        </p:spPr>
      </p:sp>
      <p:sp>
        <p:nvSpPr>
          <p:cNvPr id="11" name="Text 9"/>
          <p:cNvSpPr/>
          <p:nvPr/>
        </p:nvSpPr>
        <p:spPr>
          <a:xfrm>
            <a:off x="411480" y="4759452"/>
            <a:ext cx="5486400" cy="274320"/>
          </a:xfrm>
          <a:prstGeom prst="rect">
            <a:avLst/>
          </a:prstGeom>
          <a:noFill/>
          <a:ln/>
        </p:spPr>
        <p:txBody>
          <a:bodyPr wrap="square" rtlCol="0" anchor="ctr"/>
          <a:lstStyle/>
          <a:p>
            <a:pPr indent="0" marL="0">
              <a:buNone/>
            </a:pPr>
            <a:r>
              <a:rPr lang="en-US" sz="900" dirty="0">
                <a:solidFill>
                  <a:srgbClr val="5A6376"/>
                </a:solidFill>
                <a:latin typeface="Calibri" pitchFamily="34" charset="0"/>
                <a:ea typeface="Calibri" pitchFamily="34" charset="-122"/>
                <a:cs typeface="Calibri" pitchFamily="34" charset="-120"/>
              </a:rPr>
              <a:t>Administrative Area</a:t>
            </a:r>
            <a:endParaRPr lang="en-US" sz="900" dirty="0"/>
          </a:p>
        </p:txBody>
      </p:sp>
      <p:sp>
        <p:nvSpPr>
          <p:cNvPr id="12" name="Text 10"/>
          <p:cNvSpPr/>
          <p:nvPr/>
        </p:nvSpPr>
        <p:spPr>
          <a:xfrm>
            <a:off x="8275320" y="4759452"/>
            <a:ext cx="45720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21</a:t>
            </a:r>
            <a:endParaRPr lang="en-US" sz="900" dirty="0"/>
          </a:p>
        </p:txBody>
      </p:sp>
      <p:sp>
        <p:nvSpPr>
          <p:cNvPr id="13" name="Text 11"/>
          <p:cNvSpPr/>
          <p:nvPr/>
        </p:nvSpPr>
        <p:spPr>
          <a:xfrm>
            <a:off x="5852160" y="4759452"/>
            <a:ext cx="237744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ICS · Institute of Health Sciences</a:t>
            </a:r>
            <a:endParaRPr lang="en-US" sz="9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411480" y="201168"/>
            <a:ext cx="8321040" cy="228600"/>
          </a:xfrm>
          <a:prstGeom prst="rect">
            <a:avLst/>
          </a:prstGeom>
          <a:noFill/>
          <a:ln/>
        </p:spPr>
        <p:txBody>
          <a:bodyPr wrap="square" rtlCol="0" anchor="ctr"/>
          <a:lstStyle/>
          <a:p>
            <a:pPr indent="0" marL="0">
              <a:buNone/>
            </a:pPr>
            <a:r>
              <a:rPr lang="en-US" sz="1000" b="1" spc="200" kern="0" dirty="0">
                <a:solidFill>
                  <a:srgbClr val="C9A227"/>
                </a:solidFill>
                <a:latin typeface="Calibri" pitchFamily="34" charset="0"/>
                <a:ea typeface="Calibri" pitchFamily="34" charset="-122"/>
                <a:cs typeface="Calibri" pitchFamily="34" charset="-120"/>
              </a:rPr>
              <a:t>ADMINISTRATIVE AREA</a:t>
            </a:r>
            <a:endParaRPr lang="en-US" sz="1000" dirty="0"/>
          </a:p>
        </p:txBody>
      </p:sp>
      <p:sp>
        <p:nvSpPr>
          <p:cNvPr id="3" name="Text 1"/>
          <p:cNvSpPr/>
          <p:nvPr/>
        </p:nvSpPr>
        <p:spPr>
          <a:xfrm>
            <a:off x="411480" y="438912"/>
            <a:ext cx="8321040" cy="502920"/>
          </a:xfrm>
          <a:prstGeom prst="rect">
            <a:avLst/>
          </a:prstGeom>
          <a:noFill/>
          <a:ln/>
        </p:spPr>
        <p:txBody>
          <a:bodyPr wrap="square" rtlCol="0" anchor="ctr"/>
          <a:lstStyle/>
          <a:p>
            <a:pPr indent="0" marL="0">
              <a:buNone/>
            </a:pPr>
            <a:r>
              <a:rPr lang="en-US" sz="2600" b="1" dirty="0">
                <a:solidFill>
                  <a:srgbClr val="16264F"/>
                </a:solidFill>
                <a:latin typeface="Georgia" pitchFamily="34" charset="0"/>
                <a:ea typeface="Georgia" pitchFamily="34" charset="-122"/>
                <a:cs typeface="Georgia" pitchFamily="34" charset="-120"/>
              </a:rPr>
              <a:t>Accounts receivable and banking operations</a:t>
            </a:r>
            <a:endParaRPr lang="en-US" sz="2600" dirty="0"/>
          </a:p>
        </p:txBody>
      </p:sp>
      <p:sp>
        <p:nvSpPr>
          <p:cNvPr id="4" name="Shape 2"/>
          <p:cNvSpPr/>
          <p:nvPr/>
        </p:nvSpPr>
        <p:spPr>
          <a:xfrm>
            <a:off x="457200" y="1051560"/>
            <a:ext cx="3977640" cy="310896"/>
          </a:xfrm>
          <a:prstGeom prst="rect">
            <a:avLst/>
          </a:prstGeom>
          <a:solidFill>
            <a:srgbClr val="16264F"/>
          </a:solidFill>
          <a:ln/>
        </p:spPr>
      </p:sp>
      <p:sp>
        <p:nvSpPr>
          <p:cNvPr id="5" name="Text 3"/>
          <p:cNvSpPr/>
          <p:nvPr/>
        </p:nvSpPr>
        <p:spPr>
          <a:xfrm>
            <a:off x="566928" y="1051560"/>
            <a:ext cx="3749040" cy="310896"/>
          </a:xfrm>
          <a:prstGeom prst="rect">
            <a:avLst/>
          </a:prstGeom>
          <a:noFill/>
          <a:ln/>
        </p:spPr>
        <p:txBody>
          <a:bodyPr wrap="square"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Collections</a:t>
            </a:r>
            <a:endParaRPr lang="en-US" sz="1200" dirty="0"/>
          </a:p>
        </p:txBody>
      </p:sp>
      <p:sp>
        <p:nvSpPr>
          <p:cNvPr id="6" name="Text 4"/>
          <p:cNvSpPr/>
          <p:nvPr/>
        </p:nvSpPr>
        <p:spPr>
          <a:xfrm>
            <a:off x="457200" y="1472184"/>
            <a:ext cx="3977640" cy="3008376"/>
          </a:xfrm>
          <a:prstGeom prst="rect">
            <a:avLst/>
          </a:prstGeom>
          <a:noFill/>
          <a:ln/>
        </p:spPr>
        <p:txBody>
          <a:bodyPr wrap="square" rtlCol="0" anchor="t"/>
          <a:lstStyle/>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Billing cycle</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Issue statement and follow up systematically.</a:t>
            </a:r>
            <a:endParaRPr lang="en-US" sz="1200" dirty="0"/>
          </a:p>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Aging of balances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1-30 days: gentle reminder.</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31-60 days: notice with follow-up call.</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61-90 days: formal notification and payment plan.</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More than 90 days: evaluate collection agency.</a:t>
            </a:r>
            <a:endParaRPr lang="en-US" sz="1200" dirty="0"/>
          </a:p>
        </p:txBody>
      </p:sp>
      <p:sp>
        <p:nvSpPr>
          <p:cNvPr id="7" name="Shape 5"/>
          <p:cNvSpPr/>
          <p:nvPr/>
        </p:nvSpPr>
        <p:spPr>
          <a:xfrm>
            <a:off x="4709160" y="1051560"/>
            <a:ext cx="3977640" cy="310896"/>
          </a:xfrm>
          <a:prstGeom prst="rect">
            <a:avLst/>
          </a:prstGeom>
          <a:solidFill>
            <a:srgbClr val="16264F"/>
          </a:solidFill>
          <a:ln/>
        </p:spPr>
      </p:sp>
      <p:sp>
        <p:nvSpPr>
          <p:cNvPr id="8" name="Text 6"/>
          <p:cNvSpPr/>
          <p:nvPr/>
        </p:nvSpPr>
        <p:spPr>
          <a:xfrm>
            <a:off x="4818888" y="1051560"/>
            <a:ext cx="3749040" cy="310896"/>
          </a:xfrm>
          <a:prstGeom prst="rect">
            <a:avLst/>
          </a:prstGeom>
          <a:noFill/>
          <a:ln/>
        </p:spPr>
        <p:txBody>
          <a:bodyPr wrap="square"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Banking and law</a:t>
            </a:r>
            <a:endParaRPr lang="en-US" sz="1200" dirty="0"/>
          </a:p>
        </p:txBody>
      </p:sp>
      <p:sp>
        <p:nvSpPr>
          <p:cNvPr id="9" name="Text 7"/>
          <p:cNvSpPr/>
          <p:nvPr/>
        </p:nvSpPr>
        <p:spPr>
          <a:xfrm>
            <a:off x="4709160" y="1472184"/>
            <a:ext cx="3977640" cy="3008376"/>
          </a:xfrm>
          <a:prstGeom prst="rect">
            <a:avLst/>
          </a:prstGeom>
          <a:noFill/>
          <a:ln/>
        </p:spPr>
        <p:txBody>
          <a:bodyPr wrap="square" rtlCol="0" anchor="t"/>
          <a:lstStyle/>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Banking operations and legality</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Detailed invoice for each service provided.</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Deposits at least weekly and bank reconciliation.</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Account types: checking, savings, and payroll.</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Consumer Protection Act: prohibits abusive collections, threats, and calls at inappropriate times.</a:t>
            </a:r>
            <a:endParaRPr lang="en-US" sz="1200" dirty="0"/>
          </a:p>
        </p:txBody>
      </p:sp>
      <p:sp>
        <p:nvSpPr>
          <p:cNvPr id="10" name="Shape 8"/>
          <p:cNvSpPr/>
          <p:nvPr/>
        </p:nvSpPr>
        <p:spPr>
          <a:xfrm>
            <a:off x="0" y="0"/>
            <a:ext cx="9144000" cy="54864"/>
          </a:xfrm>
          <a:prstGeom prst="rect">
            <a:avLst/>
          </a:prstGeom>
          <a:solidFill>
            <a:srgbClr val="C9A227"/>
          </a:solidFill>
          <a:ln/>
        </p:spPr>
      </p:sp>
      <p:sp>
        <p:nvSpPr>
          <p:cNvPr id="11" name="Text 9"/>
          <p:cNvSpPr/>
          <p:nvPr/>
        </p:nvSpPr>
        <p:spPr>
          <a:xfrm>
            <a:off x="411480" y="4759452"/>
            <a:ext cx="5486400" cy="274320"/>
          </a:xfrm>
          <a:prstGeom prst="rect">
            <a:avLst/>
          </a:prstGeom>
          <a:noFill/>
          <a:ln/>
        </p:spPr>
        <p:txBody>
          <a:bodyPr wrap="square" rtlCol="0" anchor="ctr"/>
          <a:lstStyle/>
          <a:p>
            <a:pPr indent="0" marL="0">
              <a:buNone/>
            </a:pPr>
            <a:r>
              <a:rPr lang="en-US" sz="900" dirty="0">
                <a:solidFill>
                  <a:srgbClr val="5A6376"/>
                </a:solidFill>
                <a:latin typeface="Calibri" pitchFamily="34" charset="0"/>
                <a:ea typeface="Calibri" pitchFamily="34" charset="-122"/>
                <a:cs typeface="Calibri" pitchFamily="34" charset="-120"/>
              </a:rPr>
              <a:t>Administrative Area</a:t>
            </a:r>
            <a:endParaRPr lang="en-US" sz="900" dirty="0"/>
          </a:p>
        </p:txBody>
      </p:sp>
      <p:sp>
        <p:nvSpPr>
          <p:cNvPr id="12" name="Text 10"/>
          <p:cNvSpPr/>
          <p:nvPr/>
        </p:nvSpPr>
        <p:spPr>
          <a:xfrm>
            <a:off x="8275320" y="4759452"/>
            <a:ext cx="45720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22</a:t>
            </a:r>
            <a:endParaRPr lang="en-US" sz="900" dirty="0"/>
          </a:p>
        </p:txBody>
      </p:sp>
      <p:sp>
        <p:nvSpPr>
          <p:cNvPr id="13" name="Text 11"/>
          <p:cNvSpPr/>
          <p:nvPr/>
        </p:nvSpPr>
        <p:spPr>
          <a:xfrm>
            <a:off x="5852160" y="4759452"/>
            <a:ext cx="237744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ICS · Institute of Health Sciences</a:t>
            </a:r>
            <a:endParaRPr lang="en-US" sz="9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16264F"/>
        </a:solidFill>
      </p:bgPr>
    </p:bg>
    <p:spTree>
      <p:nvGrpSpPr>
        <p:cNvPr id="1" name=""/>
        <p:cNvGrpSpPr/>
        <p:nvPr/>
      </p:nvGrpSpPr>
      <p:grpSpPr>
        <a:xfrm>
          <a:off x="0" y="0"/>
          <a:ext cx="0" cy="0"/>
          <a:chOff x="0" y="0"/>
          <a:chExt cx="0" cy="0"/>
        </a:xfrm>
      </p:grpSpPr>
      <p:sp>
        <p:nvSpPr>
          <p:cNvPr id="2" name="Shape 0"/>
          <p:cNvSpPr/>
          <p:nvPr/>
        </p:nvSpPr>
        <p:spPr>
          <a:xfrm>
            <a:off x="0" y="0"/>
            <a:ext cx="164592" cy="5143500"/>
          </a:xfrm>
          <a:prstGeom prst="rect">
            <a:avLst/>
          </a:prstGeom>
          <a:solidFill>
            <a:srgbClr val="C9A227"/>
          </a:solidFill>
          <a:ln/>
        </p:spPr>
      </p:sp>
      <p:sp>
        <p:nvSpPr>
          <p:cNvPr id="3" name="Text 1"/>
          <p:cNvSpPr/>
          <p:nvPr/>
        </p:nvSpPr>
        <p:spPr>
          <a:xfrm>
            <a:off x="822960" y="1051560"/>
            <a:ext cx="1828800" cy="1097280"/>
          </a:xfrm>
          <a:prstGeom prst="rect">
            <a:avLst/>
          </a:prstGeom>
          <a:noFill/>
          <a:ln/>
        </p:spPr>
        <p:txBody>
          <a:bodyPr wrap="square" rtlCol="0" anchor="ctr"/>
          <a:lstStyle/>
          <a:p>
            <a:pPr indent="0" marL="0">
              <a:buNone/>
            </a:pPr>
            <a:r>
              <a:rPr lang="en-US" sz="8000" b="1" dirty="0">
                <a:solidFill>
                  <a:srgbClr val="C9A227"/>
                </a:solidFill>
                <a:latin typeface="Georgia" pitchFamily="34" charset="0"/>
                <a:ea typeface="Georgia" pitchFamily="34" charset="-122"/>
                <a:cs typeface="Georgia" pitchFamily="34" charset="-120"/>
              </a:rPr>
              <a:t>3</a:t>
            </a:r>
            <a:endParaRPr lang="en-US" sz="8000" dirty="0"/>
          </a:p>
        </p:txBody>
      </p:sp>
      <p:sp>
        <p:nvSpPr>
          <p:cNvPr id="4" name="Text 2"/>
          <p:cNvSpPr/>
          <p:nvPr/>
        </p:nvSpPr>
        <p:spPr>
          <a:xfrm>
            <a:off x="822960" y="2194560"/>
            <a:ext cx="4572000" cy="1005840"/>
          </a:xfrm>
          <a:prstGeom prst="rect">
            <a:avLst/>
          </a:prstGeom>
          <a:noFill/>
          <a:ln/>
        </p:spPr>
        <p:txBody>
          <a:bodyPr wrap="square" rtlCol="0" anchor="t"/>
          <a:lstStyle/>
          <a:p>
            <a:pPr indent="0" marL="0">
              <a:buNone/>
            </a:pPr>
            <a:r>
              <a:rPr lang="en-US" sz="2800" b="1" dirty="0">
                <a:solidFill>
                  <a:srgbClr val="FFFFFF"/>
                </a:solidFill>
                <a:latin typeface="Georgia" pitchFamily="34" charset="0"/>
                <a:ea typeface="Georgia" pitchFamily="34" charset="-122"/>
                <a:cs typeface="Georgia" pitchFamily="34" charset="-120"/>
              </a:rPr>
              <a:t>Anatomy: The Body Systems</a:t>
            </a:r>
            <a:endParaRPr lang="en-US" sz="2800" dirty="0"/>
          </a:p>
        </p:txBody>
      </p:sp>
      <p:sp>
        <p:nvSpPr>
          <p:cNvPr id="5" name="Text 3"/>
          <p:cNvSpPr/>
          <p:nvPr/>
        </p:nvSpPr>
        <p:spPr>
          <a:xfrm>
            <a:off x="868680" y="3246120"/>
            <a:ext cx="4572000" cy="731520"/>
          </a:xfrm>
          <a:prstGeom prst="rect">
            <a:avLst/>
          </a:prstGeom>
          <a:noFill/>
          <a:ln/>
        </p:spPr>
        <p:txBody>
          <a:bodyPr wrap="square" rtlCol="0" anchor="t"/>
          <a:lstStyle/>
          <a:p>
            <a:pPr indent="0" marL="0">
              <a:buNone/>
            </a:pPr>
            <a:r>
              <a:rPr lang="en-US" sz="1300" dirty="0">
                <a:solidFill>
                  <a:srgbClr val="C3CCE4"/>
                </a:solidFill>
                <a:latin typeface="Calibri" pitchFamily="34" charset="0"/>
                <a:ea typeface="Calibri" pitchFamily="34" charset="-122"/>
                <a:cs typeface="Calibri" pitchFamily="34" charset="-120"/>
              </a:rPr>
              <a:t>The 11 systems, homeostasis, and medical terminology</a:t>
            </a:r>
            <a:endParaRPr lang="en-US" sz="1300" dirty="0"/>
          </a:p>
        </p:txBody>
      </p:sp>
      <p:sp>
        <p:nvSpPr>
          <p:cNvPr id="6" name="Shape 4"/>
          <p:cNvSpPr/>
          <p:nvPr/>
        </p:nvSpPr>
        <p:spPr>
          <a:xfrm>
            <a:off x="5623560" y="1051560"/>
            <a:ext cx="3063240" cy="3063240"/>
          </a:xfrm>
          <a:prstGeom prst="roundRect">
            <a:avLst>
              <a:gd name="adj" fmla="val 896"/>
            </a:avLst>
          </a:prstGeom>
          <a:solidFill>
            <a:srgbClr val="FFFFFF"/>
          </a:solidFill>
          <a:ln w="12700">
            <a:solidFill>
              <a:srgbClr val="C9A227"/>
            </a:solidFill>
            <a:prstDash val="solid"/>
          </a:ln>
        </p:spPr>
      </p:sp>
      <p:pic>
        <p:nvPicPr>
          <p:cNvPr id="7" name="Image 0" descr="preencoded.png">    </p:cNvPr>
          <p:cNvPicPr>
            <a:picLocks noChangeAspect="1"/>
          </p:cNvPicPr>
          <p:nvPr/>
        </p:nvPicPr>
        <p:blipFill>
          <a:blip r:embed="rId1"/>
          <a:stretch>
            <a:fillRect/>
          </a:stretch>
        </p:blipFill>
        <p:spPr>
          <a:xfrm>
            <a:off x="5742432" y="1280160"/>
            <a:ext cx="2825496" cy="260604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411480" y="201168"/>
            <a:ext cx="8321040" cy="228600"/>
          </a:xfrm>
          <a:prstGeom prst="rect">
            <a:avLst/>
          </a:prstGeom>
          <a:noFill/>
          <a:ln/>
        </p:spPr>
        <p:txBody>
          <a:bodyPr wrap="square" rtlCol="0" anchor="ctr"/>
          <a:lstStyle/>
          <a:p>
            <a:pPr indent="0" marL="0">
              <a:buNone/>
            </a:pPr>
            <a:r>
              <a:rPr lang="en-US" sz="1000" b="1" spc="200" kern="0" dirty="0">
                <a:solidFill>
                  <a:srgbClr val="C9A227"/>
                </a:solidFill>
                <a:latin typeface="Calibri" pitchFamily="34" charset="0"/>
                <a:ea typeface="Calibri" pitchFamily="34" charset="-122"/>
                <a:cs typeface="Calibri" pitchFamily="34" charset="-120"/>
              </a:rPr>
              <a:t>ANATOMY: BODY SYSTEMS</a:t>
            </a:r>
            <a:endParaRPr lang="en-US" sz="1000" dirty="0"/>
          </a:p>
        </p:txBody>
      </p:sp>
      <p:sp>
        <p:nvSpPr>
          <p:cNvPr id="3" name="Text 1"/>
          <p:cNvSpPr/>
          <p:nvPr/>
        </p:nvSpPr>
        <p:spPr>
          <a:xfrm>
            <a:off x="411480" y="438912"/>
            <a:ext cx="8321040" cy="502920"/>
          </a:xfrm>
          <a:prstGeom prst="rect">
            <a:avLst/>
          </a:prstGeom>
          <a:noFill/>
          <a:ln/>
        </p:spPr>
        <p:txBody>
          <a:bodyPr wrap="square" rtlCol="0" anchor="ctr"/>
          <a:lstStyle/>
          <a:p>
            <a:pPr indent="0" marL="0">
              <a:buNone/>
            </a:pPr>
            <a:r>
              <a:rPr lang="en-US" sz="2600" b="1" dirty="0">
                <a:solidFill>
                  <a:srgbClr val="16264F"/>
                </a:solidFill>
                <a:latin typeface="Georgia" pitchFamily="34" charset="0"/>
                <a:ea typeface="Georgia" pitchFamily="34" charset="-122"/>
                <a:cs typeface="Georgia" pitchFamily="34" charset="-120"/>
              </a:rPr>
              <a:t>The 11 Human Body Systems</a:t>
            </a:r>
            <a:endParaRPr lang="en-US" sz="2600" dirty="0"/>
          </a:p>
        </p:txBody>
      </p:sp>
      <p:graphicFrame>
        <p:nvGraphicFramePr>
          <p:cNvPr id="25" name="Table 0"/>
          <p:cNvGraphicFramePr>
            <a:graphicFrameLocks noGrp="1"/>
          </p:cNvGraphicFramePr>
          <p:nvPr>
            <p:extLst>
              <p:ext uri="{D42A27DB-BD31-4B8C-83A1-F6EECF244321}">
                <p14:modId xmlns:p14="http://schemas.microsoft.com/office/powerpoint/2010/main" val="1579011935"/>
              </p:ext>
            </p:extLst>
          </p:nvPr>
        </p:nvGraphicFramePr>
        <p:xfrm>
          <a:off x="457200" y="1097280"/>
          <a:ext cx="8229600" cy="914400"/>
        </p:xfrm>
        <a:graphic>
          <a:graphicData uri="http://schemas.openxmlformats.org/drawingml/2006/table">
            <a:tbl>
              <a:tblPr/>
              <a:tblGrid>
                <a:gridCol w="1920240"/>
                <a:gridCol w="3200400"/>
                <a:gridCol w="3108960"/>
              </a:tblGrid>
              <a:tr h="0">
                <a:tc>
                  <a:txBody>
                    <a:bodyPr/>
                    <a:lstStyle/>
                    <a:p>
                      <a:pPr algn="ctr" indent="0" marL="0">
                        <a:buNone/>
                      </a:pPr>
                      <a:r>
                        <a:rPr lang="en-US" sz="1100" b="1" dirty="0">
                          <a:solidFill>
                            <a:srgbClr val="FFFFFF"/>
                          </a:solidFill>
                          <a:latin typeface="Calibri" pitchFamily="34" charset="0"/>
                          <a:ea typeface="Calibri" pitchFamily="34" charset="-122"/>
                          <a:cs typeface="Calibri" pitchFamily="34" charset="-120"/>
                        </a:rPr>
                        <a:t>System</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16264F"/>
                    </a:solidFill>
                  </a:tcPr>
                </a:tc>
                <a:tc>
                  <a:txBody>
                    <a:bodyPr/>
                    <a:lstStyle/>
                    <a:p>
                      <a:pPr algn="ctr" indent="0" marL="0">
                        <a:buNone/>
                      </a:pPr>
                      <a:r>
                        <a:rPr lang="en-US" sz="1100" b="1" dirty="0">
                          <a:solidFill>
                            <a:srgbClr val="FFFFFF"/>
                          </a:solidFill>
                          <a:latin typeface="Calibri" pitchFamily="34" charset="0"/>
                          <a:ea typeface="Calibri" pitchFamily="34" charset="-122"/>
                          <a:cs typeface="Calibri" pitchFamily="34" charset="-120"/>
                        </a:rPr>
                        <a:t>Main Organs</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16264F"/>
                    </a:solidFill>
                  </a:tcPr>
                </a:tc>
                <a:tc>
                  <a:txBody>
                    <a:bodyPr/>
                    <a:lstStyle/>
                    <a:p>
                      <a:pPr algn="ctr" indent="0" marL="0">
                        <a:buNone/>
                      </a:pPr>
                      <a:r>
                        <a:rPr lang="en-US" sz="1100" b="1" dirty="0">
                          <a:solidFill>
                            <a:srgbClr val="FFFFFF"/>
                          </a:solidFill>
                          <a:latin typeface="Calibri" pitchFamily="34" charset="0"/>
                          <a:ea typeface="Calibri" pitchFamily="34" charset="-122"/>
                          <a:cs typeface="Calibri" pitchFamily="34" charset="-120"/>
                        </a:rPr>
                        <a:t>Function</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16264F"/>
                    </a:solidFill>
                  </a:tcPr>
                </a:tc>
              </a:tr>
              <a:tr h="0">
                <a:tc>
                  <a:txBody>
                    <a:bodyPr/>
                    <a:lstStyle/>
                    <a:p>
                      <a:pPr algn="l" indent="0" marL="0">
                        <a:buNone/>
                      </a:pPr>
                      <a:r>
                        <a:rPr lang="en-US" sz="1100" b="1" dirty="0">
                          <a:solidFill>
                            <a:srgbClr val="1F2430"/>
                          </a:solidFill>
                          <a:latin typeface="Calibri" pitchFamily="34" charset="0"/>
                          <a:ea typeface="Calibri" pitchFamily="34" charset="-122"/>
                          <a:cs typeface="Calibri" pitchFamily="34" charset="-120"/>
                        </a:rPr>
                        <a:t>Integumentary</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Skin, hair, nails, glands</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Protective barrier and temperature</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r>
              <a:tr h="0">
                <a:tc>
                  <a:txBody>
                    <a:bodyPr/>
                    <a:lstStyle/>
                    <a:p>
                      <a:pPr algn="l" indent="0" marL="0">
                        <a:buNone/>
                      </a:pPr>
                      <a:r>
                        <a:rPr lang="en-US" sz="1100" b="1" dirty="0">
                          <a:solidFill>
                            <a:srgbClr val="1F2430"/>
                          </a:solidFill>
                          <a:latin typeface="Calibri" pitchFamily="34" charset="0"/>
                          <a:ea typeface="Calibri" pitchFamily="34" charset="-122"/>
                          <a:cs typeface="Calibri" pitchFamily="34" charset="-120"/>
                        </a:rPr>
                        <a:t>Skeletal</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2F4F8"/>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Bones, cartilage, ligaments</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2F4F8"/>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Support, protection, calcium</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2F4F8"/>
                    </a:solidFill>
                  </a:tcPr>
                </a:tc>
              </a:tr>
              <a:tr h="0">
                <a:tc>
                  <a:txBody>
                    <a:bodyPr/>
                    <a:lstStyle/>
                    <a:p>
                      <a:pPr algn="l" indent="0" marL="0">
                        <a:buNone/>
                      </a:pPr>
                      <a:r>
                        <a:rPr lang="en-US" sz="1100" b="1" dirty="0">
                          <a:solidFill>
                            <a:srgbClr val="1F2430"/>
                          </a:solidFill>
                          <a:latin typeface="Calibri" pitchFamily="34" charset="0"/>
                          <a:ea typeface="Calibri" pitchFamily="34" charset="-122"/>
                          <a:cs typeface="Calibri" pitchFamily="34" charset="-120"/>
                        </a:rPr>
                        <a:t>Muscular</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Skeletal, smooth, and cardiac muscle</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Movement and posture</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r>
              <a:tr h="0">
                <a:tc>
                  <a:txBody>
                    <a:bodyPr/>
                    <a:lstStyle/>
                    <a:p>
                      <a:pPr algn="l" indent="0" marL="0">
                        <a:buNone/>
                      </a:pPr>
                      <a:r>
                        <a:rPr lang="en-US" sz="1100" b="1" dirty="0">
                          <a:solidFill>
                            <a:srgbClr val="1F2430"/>
                          </a:solidFill>
                          <a:latin typeface="Calibri" pitchFamily="34" charset="0"/>
                          <a:ea typeface="Calibri" pitchFamily="34" charset="-122"/>
                          <a:cs typeface="Calibri" pitchFamily="34" charset="-120"/>
                        </a:rPr>
                        <a:t>Nervous</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2F4F8"/>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Brain, spinal cord, nerves</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2F4F8"/>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Control and interpretation of stimuli</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2F4F8"/>
                    </a:solidFill>
                  </a:tcPr>
                </a:tc>
              </a:tr>
              <a:tr h="0">
                <a:tc>
                  <a:txBody>
                    <a:bodyPr/>
                    <a:lstStyle/>
                    <a:p>
                      <a:pPr algn="l" indent="0" marL="0">
                        <a:buNone/>
                      </a:pPr>
                      <a:r>
                        <a:rPr lang="en-US" sz="1100" b="1" dirty="0">
                          <a:solidFill>
                            <a:srgbClr val="1F2430"/>
                          </a:solidFill>
                          <a:latin typeface="Calibri" pitchFamily="34" charset="0"/>
                          <a:ea typeface="Calibri" pitchFamily="34" charset="-122"/>
                          <a:cs typeface="Calibri" pitchFamily="34" charset="-120"/>
                        </a:rPr>
                        <a:t>Endocrine</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Thyroid, pancreas, adrenals</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Hormones and metabolism</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r>
              <a:tr h="0">
                <a:tc>
                  <a:txBody>
                    <a:bodyPr/>
                    <a:lstStyle/>
                    <a:p>
                      <a:pPr algn="l" indent="0" marL="0">
                        <a:buNone/>
                      </a:pPr>
                      <a:r>
                        <a:rPr lang="en-US" sz="1100" b="1" dirty="0">
                          <a:solidFill>
                            <a:srgbClr val="1F2430"/>
                          </a:solidFill>
                          <a:latin typeface="Calibri" pitchFamily="34" charset="0"/>
                          <a:ea typeface="Calibri" pitchFamily="34" charset="-122"/>
                          <a:cs typeface="Calibri" pitchFamily="34" charset="-120"/>
                        </a:rPr>
                        <a:t>Cardiovascular</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2F4F8"/>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Heart, arteries, veins, blood</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2F4F8"/>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Transport of O₂ and nutrients</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2F4F8"/>
                    </a:solidFill>
                  </a:tcPr>
                </a:tc>
              </a:tr>
            </a:tbl>
          </a:graphicData>
        </a:graphic>
      </p:graphicFrame>
      <p:sp>
        <p:nvSpPr>
          <p:cNvPr id="5" name="Shape 2"/>
          <p:cNvSpPr/>
          <p:nvPr/>
        </p:nvSpPr>
        <p:spPr>
          <a:xfrm>
            <a:off x="0" y="0"/>
            <a:ext cx="9144000" cy="54864"/>
          </a:xfrm>
          <a:prstGeom prst="rect">
            <a:avLst/>
          </a:prstGeom>
          <a:solidFill>
            <a:srgbClr val="C9A227"/>
          </a:solidFill>
          <a:ln/>
        </p:spPr>
      </p:sp>
      <p:sp>
        <p:nvSpPr>
          <p:cNvPr id="6" name="Text 3"/>
          <p:cNvSpPr/>
          <p:nvPr/>
        </p:nvSpPr>
        <p:spPr>
          <a:xfrm>
            <a:off x="411480" y="4759452"/>
            <a:ext cx="5486400" cy="274320"/>
          </a:xfrm>
          <a:prstGeom prst="rect">
            <a:avLst/>
          </a:prstGeom>
          <a:noFill/>
          <a:ln/>
        </p:spPr>
        <p:txBody>
          <a:bodyPr wrap="square" rtlCol="0" anchor="ctr"/>
          <a:lstStyle/>
          <a:p>
            <a:pPr indent="0" marL="0">
              <a:buNone/>
            </a:pPr>
            <a:r>
              <a:rPr lang="en-US" sz="900" dirty="0">
                <a:solidFill>
                  <a:srgbClr val="5A6376"/>
                </a:solidFill>
                <a:latin typeface="Calibri" pitchFamily="34" charset="0"/>
                <a:ea typeface="Calibri" pitchFamily="34" charset="-122"/>
                <a:cs typeface="Calibri" pitchFamily="34" charset="-120"/>
              </a:rPr>
              <a:t>Anatomy: Body Systems</a:t>
            </a:r>
            <a:endParaRPr lang="en-US" sz="900" dirty="0"/>
          </a:p>
        </p:txBody>
      </p:sp>
      <p:sp>
        <p:nvSpPr>
          <p:cNvPr id="7" name="Text 4"/>
          <p:cNvSpPr/>
          <p:nvPr/>
        </p:nvSpPr>
        <p:spPr>
          <a:xfrm>
            <a:off x="8275320" y="4759452"/>
            <a:ext cx="45720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24</a:t>
            </a:r>
            <a:endParaRPr lang="en-US" sz="900" dirty="0"/>
          </a:p>
        </p:txBody>
      </p:sp>
      <p:sp>
        <p:nvSpPr>
          <p:cNvPr id="8" name="Text 5"/>
          <p:cNvSpPr/>
          <p:nvPr/>
        </p:nvSpPr>
        <p:spPr>
          <a:xfrm>
            <a:off x="5852160" y="4759452"/>
            <a:ext cx="237744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ICS · Institute of Health Sciences</a:t>
            </a:r>
            <a:endParaRPr lang="en-US" sz="9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411480" y="201168"/>
            <a:ext cx="8321040" cy="228600"/>
          </a:xfrm>
          <a:prstGeom prst="rect">
            <a:avLst/>
          </a:prstGeom>
          <a:noFill/>
          <a:ln/>
        </p:spPr>
        <p:txBody>
          <a:bodyPr wrap="square" rtlCol="0" anchor="ctr"/>
          <a:lstStyle/>
          <a:p>
            <a:pPr indent="0" marL="0">
              <a:buNone/>
            </a:pPr>
            <a:r>
              <a:rPr lang="en-US" sz="1000" b="1" spc="200" kern="0" dirty="0">
                <a:solidFill>
                  <a:srgbClr val="C9A227"/>
                </a:solidFill>
                <a:latin typeface="Calibri" pitchFamily="34" charset="0"/>
                <a:ea typeface="Calibri" pitchFamily="34" charset="-122"/>
                <a:cs typeface="Calibri" pitchFamily="34" charset="-120"/>
              </a:rPr>
              <a:t>ANATOMY: BODY SYSTEMS</a:t>
            </a:r>
            <a:endParaRPr lang="en-US" sz="1000" dirty="0"/>
          </a:p>
        </p:txBody>
      </p:sp>
      <p:sp>
        <p:nvSpPr>
          <p:cNvPr id="3" name="Text 1"/>
          <p:cNvSpPr/>
          <p:nvPr/>
        </p:nvSpPr>
        <p:spPr>
          <a:xfrm>
            <a:off x="411480" y="438912"/>
            <a:ext cx="8321040" cy="502920"/>
          </a:xfrm>
          <a:prstGeom prst="rect">
            <a:avLst/>
          </a:prstGeom>
          <a:noFill/>
          <a:ln/>
        </p:spPr>
        <p:txBody>
          <a:bodyPr wrap="square" rtlCol="0" anchor="ctr"/>
          <a:lstStyle/>
          <a:p>
            <a:pPr indent="0" marL="0">
              <a:buNone/>
            </a:pPr>
            <a:r>
              <a:rPr lang="en-US" sz="2600" b="1" dirty="0">
                <a:solidFill>
                  <a:srgbClr val="16264F"/>
                </a:solidFill>
                <a:latin typeface="Georgia" pitchFamily="34" charset="0"/>
                <a:ea typeface="Georgia" pitchFamily="34" charset="-122"/>
                <a:cs typeface="Georgia" pitchFamily="34" charset="-120"/>
              </a:rPr>
              <a:t>The 11 Human Body Systems (continued)</a:t>
            </a:r>
            <a:endParaRPr lang="en-US" sz="2600" dirty="0"/>
          </a:p>
        </p:txBody>
      </p:sp>
      <p:graphicFrame>
        <p:nvGraphicFramePr>
          <p:cNvPr id="26" name="Table 0"/>
          <p:cNvGraphicFramePr>
            <a:graphicFrameLocks noGrp="1"/>
          </p:cNvGraphicFramePr>
          <p:nvPr>
            <p:extLst>
              <p:ext uri="{D42A27DB-BD31-4B8C-83A1-F6EECF244321}">
                <p14:modId xmlns:p14="http://schemas.microsoft.com/office/powerpoint/2010/main" val="1579011935"/>
              </p:ext>
            </p:extLst>
          </p:nvPr>
        </p:nvGraphicFramePr>
        <p:xfrm>
          <a:off x="457200" y="1097280"/>
          <a:ext cx="8229600" cy="914400"/>
        </p:xfrm>
        <a:graphic>
          <a:graphicData uri="http://schemas.openxmlformats.org/drawingml/2006/table">
            <a:tbl>
              <a:tblPr/>
              <a:tblGrid>
                <a:gridCol w="1920240"/>
                <a:gridCol w="3200400"/>
                <a:gridCol w="3108960"/>
              </a:tblGrid>
              <a:tr h="0">
                <a:tc>
                  <a:txBody>
                    <a:bodyPr/>
                    <a:lstStyle/>
                    <a:p>
                      <a:pPr algn="ctr" indent="0" marL="0">
                        <a:buNone/>
                      </a:pPr>
                      <a:r>
                        <a:rPr lang="en-US" sz="1100" b="1" dirty="0">
                          <a:solidFill>
                            <a:srgbClr val="FFFFFF"/>
                          </a:solidFill>
                          <a:latin typeface="Calibri" pitchFamily="34" charset="0"/>
                          <a:ea typeface="Calibri" pitchFamily="34" charset="-122"/>
                          <a:cs typeface="Calibri" pitchFamily="34" charset="-120"/>
                        </a:rPr>
                        <a:t>System</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16264F"/>
                    </a:solidFill>
                  </a:tcPr>
                </a:tc>
                <a:tc>
                  <a:txBody>
                    <a:bodyPr/>
                    <a:lstStyle/>
                    <a:p>
                      <a:pPr algn="ctr" indent="0" marL="0">
                        <a:buNone/>
                      </a:pPr>
                      <a:r>
                        <a:rPr lang="en-US" sz="1100" b="1" dirty="0">
                          <a:solidFill>
                            <a:srgbClr val="FFFFFF"/>
                          </a:solidFill>
                          <a:latin typeface="Calibri" pitchFamily="34" charset="0"/>
                          <a:ea typeface="Calibri" pitchFamily="34" charset="-122"/>
                          <a:cs typeface="Calibri" pitchFamily="34" charset="-120"/>
                        </a:rPr>
                        <a:t>Main Organs</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16264F"/>
                    </a:solidFill>
                  </a:tcPr>
                </a:tc>
                <a:tc>
                  <a:txBody>
                    <a:bodyPr/>
                    <a:lstStyle/>
                    <a:p>
                      <a:pPr algn="ctr" indent="0" marL="0">
                        <a:buNone/>
                      </a:pPr>
                      <a:r>
                        <a:rPr lang="en-US" sz="1100" b="1" dirty="0">
                          <a:solidFill>
                            <a:srgbClr val="FFFFFF"/>
                          </a:solidFill>
                          <a:latin typeface="Calibri" pitchFamily="34" charset="0"/>
                          <a:ea typeface="Calibri" pitchFamily="34" charset="-122"/>
                          <a:cs typeface="Calibri" pitchFamily="34" charset="-120"/>
                        </a:rPr>
                        <a:t>Function</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16264F"/>
                    </a:solidFill>
                  </a:tcPr>
                </a:tc>
              </a:tr>
              <a:tr h="0">
                <a:tc>
                  <a:txBody>
                    <a:bodyPr/>
                    <a:lstStyle/>
                    <a:p>
                      <a:pPr algn="l" indent="0" marL="0">
                        <a:buNone/>
                      </a:pPr>
                      <a:r>
                        <a:rPr lang="en-US" sz="1100" b="1" dirty="0">
                          <a:solidFill>
                            <a:srgbClr val="1F2430"/>
                          </a:solidFill>
                          <a:latin typeface="Calibri" pitchFamily="34" charset="0"/>
                          <a:ea typeface="Calibri" pitchFamily="34" charset="-122"/>
                          <a:cs typeface="Calibri" pitchFamily="34" charset="-120"/>
                        </a:rPr>
                        <a:t>Lymphatic / Immune</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Lymph nodes, spleen, thymus, lymphocytes</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Defense and fluid drainage</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r>
              <a:tr h="0">
                <a:tc>
                  <a:txBody>
                    <a:bodyPr/>
                    <a:lstStyle/>
                    <a:p>
                      <a:pPr algn="l" indent="0" marL="0">
                        <a:buNone/>
                      </a:pPr>
                      <a:r>
                        <a:rPr lang="en-US" sz="1100" b="1" dirty="0">
                          <a:solidFill>
                            <a:srgbClr val="1F2430"/>
                          </a:solidFill>
                          <a:latin typeface="Calibri" pitchFamily="34" charset="0"/>
                          <a:ea typeface="Calibri" pitchFamily="34" charset="-122"/>
                          <a:cs typeface="Calibri" pitchFamily="34" charset="-120"/>
                        </a:rPr>
                        <a:t>Respiratory</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2F4F8"/>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Nose, trachea, bronchi, lungs</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2F4F8"/>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Exchange of O₂ and CO₂</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2F4F8"/>
                    </a:solidFill>
                  </a:tcPr>
                </a:tc>
              </a:tr>
              <a:tr h="0">
                <a:tc>
                  <a:txBody>
                    <a:bodyPr/>
                    <a:lstStyle/>
                    <a:p>
                      <a:pPr algn="l" indent="0" marL="0">
                        <a:buNone/>
                      </a:pPr>
                      <a:r>
                        <a:rPr lang="en-US" sz="1100" b="1" dirty="0">
                          <a:solidFill>
                            <a:srgbClr val="1F2430"/>
                          </a:solidFill>
                          <a:latin typeface="Calibri" pitchFamily="34" charset="0"/>
                          <a:ea typeface="Calibri" pitchFamily="34" charset="-122"/>
                          <a:cs typeface="Calibri" pitchFamily="34" charset="-120"/>
                        </a:rPr>
                        <a:t>Digestive</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Mouth, stomach, intestines, liver</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Digestion and absorption</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r>
              <a:tr h="0">
                <a:tc>
                  <a:txBody>
                    <a:bodyPr/>
                    <a:lstStyle/>
                    <a:p>
                      <a:pPr algn="l" indent="0" marL="0">
                        <a:buNone/>
                      </a:pPr>
                      <a:r>
                        <a:rPr lang="en-US" sz="1100" b="1" dirty="0">
                          <a:solidFill>
                            <a:srgbClr val="1F2430"/>
                          </a:solidFill>
                          <a:latin typeface="Calibri" pitchFamily="34" charset="0"/>
                          <a:ea typeface="Calibri" pitchFamily="34" charset="-122"/>
                          <a:cs typeface="Calibri" pitchFamily="34" charset="-120"/>
                        </a:rPr>
                        <a:t>Urinary</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2F4F8"/>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Kidneys, ureters, bladder, urethra</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2F4F8"/>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Filters waste and balances fluids</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2F4F8"/>
                    </a:solidFill>
                  </a:tcPr>
                </a:tc>
              </a:tr>
              <a:tr h="0">
                <a:tc>
                  <a:txBody>
                    <a:bodyPr/>
                    <a:lstStyle/>
                    <a:p>
                      <a:pPr algn="l" indent="0" marL="0">
                        <a:buNone/>
                      </a:pPr>
                      <a:r>
                        <a:rPr lang="en-US" sz="1100" b="1" dirty="0">
                          <a:solidFill>
                            <a:srgbClr val="1F2430"/>
                          </a:solidFill>
                          <a:latin typeface="Calibri" pitchFamily="34" charset="0"/>
                          <a:ea typeface="Calibri" pitchFamily="34" charset="-122"/>
                          <a:cs typeface="Calibri" pitchFamily="34" charset="-120"/>
                        </a:rPr>
                        <a:t>Reproductive</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Ovaries/uterus · testes/prostate</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Reproduction and sex hormones</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r>
            </a:tbl>
          </a:graphicData>
        </a:graphic>
      </p:graphicFrame>
      <p:sp>
        <p:nvSpPr>
          <p:cNvPr id="5" name="Text 2"/>
          <p:cNvSpPr/>
          <p:nvPr/>
        </p:nvSpPr>
        <p:spPr>
          <a:xfrm>
            <a:off x="457200" y="3648456"/>
            <a:ext cx="8229600" cy="320040"/>
          </a:xfrm>
          <a:prstGeom prst="rect">
            <a:avLst/>
          </a:prstGeom>
          <a:noFill/>
          <a:ln/>
        </p:spPr>
        <p:txBody>
          <a:bodyPr wrap="square" rtlCol="0" anchor="ctr"/>
          <a:lstStyle/>
          <a:p>
            <a:pPr indent="0" marL="0">
              <a:buNone/>
            </a:pPr>
            <a:r>
              <a:rPr lang="en-US" sz="1000" i="1" dirty="0">
                <a:solidFill>
                  <a:srgbClr val="5A6376"/>
                </a:solidFill>
                <a:latin typeface="Calibri" pitchFamily="34" charset="0"/>
                <a:ea typeface="Calibri" pitchFamily="34" charset="-122"/>
                <a:cs typeface="Calibri" pitchFamily="34" charset="-120"/>
              </a:rPr>
              <a:t>All systems work together to maintain homeostasis.</a:t>
            </a:r>
            <a:endParaRPr lang="en-US" sz="1000" dirty="0"/>
          </a:p>
        </p:txBody>
      </p:sp>
      <p:sp>
        <p:nvSpPr>
          <p:cNvPr id="6" name="Shape 3"/>
          <p:cNvSpPr/>
          <p:nvPr/>
        </p:nvSpPr>
        <p:spPr>
          <a:xfrm>
            <a:off x="0" y="0"/>
            <a:ext cx="9144000" cy="54864"/>
          </a:xfrm>
          <a:prstGeom prst="rect">
            <a:avLst/>
          </a:prstGeom>
          <a:solidFill>
            <a:srgbClr val="C9A227"/>
          </a:solidFill>
          <a:ln/>
        </p:spPr>
      </p:sp>
      <p:sp>
        <p:nvSpPr>
          <p:cNvPr id="7" name="Text 4"/>
          <p:cNvSpPr/>
          <p:nvPr/>
        </p:nvSpPr>
        <p:spPr>
          <a:xfrm>
            <a:off x="411480" y="4759452"/>
            <a:ext cx="5486400" cy="274320"/>
          </a:xfrm>
          <a:prstGeom prst="rect">
            <a:avLst/>
          </a:prstGeom>
          <a:noFill/>
          <a:ln/>
        </p:spPr>
        <p:txBody>
          <a:bodyPr wrap="square" rtlCol="0" anchor="ctr"/>
          <a:lstStyle/>
          <a:p>
            <a:pPr indent="0" marL="0">
              <a:buNone/>
            </a:pPr>
            <a:r>
              <a:rPr lang="en-US" sz="900" dirty="0">
                <a:solidFill>
                  <a:srgbClr val="5A6376"/>
                </a:solidFill>
                <a:latin typeface="Calibri" pitchFamily="34" charset="0"/>
                <a:ea typeface="Calibri" pitchFamily="34" charset="-122"/>
                <a:cs typeface="Calibri" pitchFamily="34" charset="-120"/>
              </a:rPr>
              <a:t>Anatomy: Body Systems</a:t>
            </a:r>
            <a:endParaRPr lang="en-US" sz="900" dirty="0"/>
          </a:p>
        </p:txBody>
      </p:sp>
      <p:sp>
        <p:nvSpPr>
          <p:cNvPr id="8" name="Text 5"/>
          <p:cNvSpPr/>
          <p:nvPr/>
        </p:nvSpPr>
        <p:spPr>
          <a:xfrm>
            <a:off x="8275320" y="4759452"/>
            <a:ext cx="45720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25</a:t>
            </a:r>
            <a:endParaRPr lang="en-US" sz="900" dirty="0"/>
          </a:p>
        </p:txBody>
      </p:sp>
      <p:sp>
        <p:nvSpPr>
          <p:cNvPr id="9" name="Text 6"/>
          <p:cNvSpPr/>
          <p:nvPr/>
        </p:nvSpPr>
        <p:spPr>
          <a:xfrm>
            <a:off x="5852160" y="4759452"/>
            <a:ext cx="237744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ICS · Institute of Health Sciences</a:t>
            </a:r>
            <a:endParaRPr lang="en-US" sz="9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411480" y="201168"/>
            <a:ext cx="8321040" cy="228600"/>
          </a:xfrm>
          <a:prstGeom prst="rect">
            <a:avLst/>
          </a:prstGeom>
          <a:noFill/>
          <a:ln/>
        </p:spPr>
        <p:txBody>
          <a:bodyPr wrap="square" rtlCol="0" anchor="ctr"/>
          <a:lstStyle/>
          <a:p>
            <a:pPr indent="0" marL="0">
              <a:buNone/>
            </a:pPr>
            <a:r>
              <a:rPr lang="en-US" sz="1000" b="1" spc="200" kern="0" dirty="0">
                <a:solidFill>
                  <a:srgbClr val="C9A227"/>
                </a:solidFill>
                <a:latin typeface="Calibri" pitchFamily="34" charset="0"/>
                <a:ea typeface="Calibri" pitchFamily="34" charset="-122"/>
                <a:cs typeface="Calibri" pitchFamily="34" charset="-120"/>
              </a:rPr>
              <a:t>ANATOMY: BODY SYSTEMS</a:t>
            </a:r>
            <a:endParaRPr lang="en-US" sz="1000" dirty="0"/>
          </a:p>
        </p:txBody>
      </p:sp>
      <p:sp>
        <p:nvSpPr>
          <p:cNvPr id="3" name="Text 1"/>
          <p:cNvSpPr/>
          <p:nvPr/>
        </p:nvSpPr>
        <p:spPr>
          <a:xfrm>
            <a:off x="411480" y="438912"/>
            <a:ext cx="8321040" cy="502920"/>
          </a:xfrm>
          <a:prstGeom prst="rect">
            <a:avLst/>
          </a:prstGeom>
          <a:noFill/>
          <a:ln/>
        </p:spPr>
        <p:txBody>
          <a:bodyPr wrap="square" rtlCol="0" anchor="ctr"/>
          <a:lstStyle/>
          <a:p>
            <a:pPr indent="0" marL="0">
              <a:buNone/>
            </a:pPr>
            <a:r>
              <a:rPr lang="en-US" sz="2600" b="1" dirty="0">
                <a:solidFill>
                  <a:srgbClr val="16264F"/>
                </a:solidFill>
                <a:latin typeface="Georgia" pitchFamily="34" charset="0"/>
                <a:ea typeface="Georgia" pitchFamily="34" charset="-122"/>
                <a:cs typeface="Georgia" pitchFamily="34" charset="-120"/>
              </a:rPr>
              <a:t>Homeostasis and levels of organization</a:t>
            </a:r>
            <a:endParaRPr lang="en-US" sz="2600" dirty="0"/>
          </a:p>
        </p:txBody>
      </p:sp>
      <p:sp>
        <p:nvSpPr>
          <p:cNvPr id="4" name="Shape 2"/>
          <p:cNvSpPr/>
          <p:nvPr/>
        </p:nvSpPr>
        <p:spPr>
          <a:xfrm>
            <a:off x="457200" y="1051560"/>
            <a:ext cx="3977640" cy="310896"/>
          </a:xfrm>
          <a:prstGeom prst="rect">
            <a:avLst/>
          </a:prstGeom>
          <a:solidFill>
            <a:srgbClr val="16264F"/>
          </a:solidFill>
          <a:ln/>
        </p:spPr>
      </p:sp>
      <p:sp>
        <p:nvSpPr>
          <p:cNvPr id="5" name="Text 3"/>
          <p:cNvSpPr/>
          <p:nvPr/>
        </p:nvSpPr>
        <p:spPr>
          <a:xfrm>
            <a:off x="566928" y="1051560"/>
            <a:ext cx="3749040" cy="310896"/>
          </a:xfrm>
          <a:prstGeom prst="rect">
            <a:avLst/>
          </a:prstGeom>
          <a:noFill/>
          <a:ln/>
        </p:spPr>
        <p:txBody>
          <a:bodyPr wrap="square"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Internal balance</a:t>
            </a:r>
            <a:endParaRPr lang="en-US" sz="1200" dirty="0"/>
          </a:p>
        </p:txBody>
      </p:sp>
      <p:sp>
        <p:nvSpPr>
          <p:cNvPr id="6" name="Text 4"/>
          <p:cNvSpPr/>
          <p:nvPr/>
        </p:nvSpPr>
        <p:spPr>
          <a:xfrm>
            <a:off x="457200" y="1472184"/>
            <a:ext cx="3977640" cy="3008376"/>
          </a:xfrm>
          <a:prstGeom prst="rect">
            <a:avLst/>
          </a:prstGeom>
          <a:noFill/>
          <a:ln/>
        </p:spPr>
        <p:txBody>
          <a:bodyPr wrap="square" rtlCol="0" anchor="t"/>
          <a:lstStyle/>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Homeostasis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Body's ability to maintain a stable internal environment despite external changes.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Examples: temperature 37 °C, glucose, blood pH 7.35-7.45, blood pressure.</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Maintained by negative feedback (body corrects deviation).</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When it fails, illness appears: fever, dehydration, hyper/hypoglycemia.</a:t>
            </a:r>
            <a:endParaRPr lang="en-US" sz="1200" dirty="0"/>
          </a:p>
        </p:txBody>
      </p:sp>
      <p:sp>
        <p:nvSpPr>
          <p:cNvPr id="7" name="Shape 5"/>
          <p:cNvSpPr/>
          <p:nvPr/>
        </p:nvSpPr>
        <p:spPr>
          <a:xfrm>
            <a:off x="4709160" y="1051560"/>
            <a:ext cx="3977640" cy="310896"/>
          </a:xfrm>
          <a:prstGeom prst="rect">
            <a:avLst/>
          </a:prstGeom>
          <a:solidFill>
            <a:srgbClr val="16264F"/>
          </a:solidFill>
          <a:ln/>
        </p:spPr>
      </p:sp>
      <p:sp>
        <p:nvSpPr>
          <p:cNvPr id="8" name="Text 6"/>
          <p:cNvSpPr/>
          <p:nvPr/>
        </p:nvSpPr>
        <p:spPr>
          <a:xfrm>
            <a:off x="4818888" y="1051560"/>
            <a:ext cx="3749040" cy="310896"/>
          </a:xfrm>
          <a:prstGeom prst="rect">
            <a:avLst/>
          </a:prstGeom>
          <a:noFill/>
          <a:ln/>
        </p:spPr>
        <p:txBody>
          <a:bodyPr wrap="square"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Anatomical reference</a:t>
            </a:r>
            <a:endParaRPr lang="en-US" sz="1200" dirty="0"/>
          </a:p>
        </p:txBody>
      </p:sp>
      <p:sp>
        <p:nvSpPr>
          <p:cNvPr id="9" name="Text 7"/>
          <p:cNvSpPr/>
          <p:nvPr/>
        </p:nvSpPr>
        <p:spPr>
          <a:xfrm>
            <a:off x="4709160" y="1472184"/>
            <a:ext cx="3977640" cy="3008376"/>
          </a:xfrm>
          <a:prstGeom prst="rect">
            <a:avLst/>
          </a:prstGeom>
          <a:noFill/>
          <a:ln/>
        </p:spPr>
        <p:txBody>
          <a:bodyPr wrap="square" rtlCol="0" anchor="t"/>
          <a:lstStyle/>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Levels of organization</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Cell → Tissue → Organ → System → Organism.</a:t>
            </a:r>
            <a:endParaRPr lang="en-US" sz="1200" dirty="0"/>
          </a:p>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Positional terms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Anterior/posterior · superior/inferior · medial/lateral.</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Proximal (near trunk) / distal (away from trunk).</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Cavities: cranial, thoracic, abdominal, and pelvic.</a:t>
            </a:r>
            <a:endParaRPr lang="en-US" sz="1200" dirty="0"/>
          </a:p>
        </p:txBody>
      </p:sp>
      <p:sp>
        <p:nvSpPr>
          <p:cNvPr id="10" name="Shape 8"/>
          <p:cNvSpPr/>
          <p:nvPr/>
        </p:nvSpPr>
        <p:spPr>
          <a:xfrm>
            <a:off x="0" y="0"/>
            <a:ext cx="9144000" cy="54864"/>
          </a:xfrm>
          <a:prstGeom prst="rect">
            <a:avLst/>
          </a:prstGeom>
          <a:solidFill>
            <a:srgbClr val="C9A227"/>
          </a:solidFill>
          <a:ln/>
        </p:spPr>
      </p:sp>
      <p:sp>
        <p:nvSpPr>
          <p:cNvPr id="11" name="Text 9"/>
          <p:cNvSpPr/>
          <p:nvPr/>
        </p:nvSpPr>
        <p:spPr>
          <a:xfrm>
            <a:off x="411480" y="4759452"/>
            <a:ext cx="5486400" cy="274320"/>
          </a:xfrm>
          <a:prstGeom prst="rect">
            <a:avLst/>
          </a:prstGeom>
          <a:noFill/>
          <a:ln/>
        </p:spPr>
        <p:txBody>
          <a:bodyPr wrap="square" rtlCol="0" anchor="ctr"/>
          <a:lstStyle/>
          <a:p>
            <a:pPr indent="0" marL="0">
              <a:buNone/>
            </a:pPr>
            <a:r>
              <a:rPr lang="en-US" sz="900" dirty="0">
                <a:solidFill>
                  <a:srgbClr val="5A6376"/>
                </a:solidFill>
                <a:latin typeface="Calibri" pitchFamily="34" charset="0"/>
                <a:ea typeface="Calibri" pitchFamily="34" charset="-122"/>
                <a:cs typeface="Calibri" pitchFamily="34" charset="-120"/>
              </a:rPr>
              <a:t>Anatomy: Body Systems</a:t>
            </a:r>
            <a:endParaRPr lang="en-US" sz="900" dirty="0"/>
          </a:p>
        </p:txBody>
      </p:sp>
      <p:sp>
        <p:nvSpPr>
          <p:cNvPr id="12" name="Text 10"/>
          <p:cNvSpPr/>
          <p:nvPr/>
        </p:nvSpPr>
        <p:spPr>
          <a:xfrm>
            <a:off x="8275320" y="4759452"/>
            <a:ext cx="45720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26</a:t>
            </a:r>
            <a:endParaRPr lang="en-US" sz="900" dirty="0"/>
          </a:p>
        </p:txBody>
      </p:sp>
      <p:sp>
        <p:nvSpPr>
          <p:cNvPr id="13" name="Text 11"/>
          <p:cNvSpPr/>
          <p:nvPr/>
        </p:nvSpPr>
        <p:spPr>
          <a:xfrm>
            <a:off x="5852160" y="4759452"/>
            <a:ext cx="237744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ICS · Institute of Health Sciences</a:t>
            </a:r>
            <a:endParaRPr lang="en-US" sz="9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411480" y="201168"/>
            <a:ext cx="8321040" cy="228600"/>
          </a:xfrm>
          <a:prstGeom prst="rect">
            <a:avLst/>
          </a:prstGeom>
          <a:noFill/>
          <a:ln/>
        </p:spPr>
        <p:txBody>
          <a:bodyPr wrap="square" rtlCol="0" anchor="ctr"/>
          <a:lstStyle/>
          <a:p>
            <a:pPr indent="0" marL="0">
              <a:buNone/>
            </a:pPr>
            <a:r>
              <a:rPr lang="en-US" sz="1000" b="1" spc="200" kern="0" dirty="0">
                <a:solidFill>
                  <a:srgbClr val="C9A227"/>
                </a:solidFill>
                <a:latin typeface="Calibri" pitchFamily="34" charset="0"/>
                <a:ea typeface="Calibri" pitchFamily="34" charset="-122"/>
                <a:cs typeface="Calibri" pitchFamily="34" charset="-120"/>
              </a:rPr>
              <a:t>ANATOMY: BODY SYSTEMS</a:t>
            </a:r>
            <a:endParaRPr lang="en-US" sz="1000" dirty="0"/>
          </a:p>
        </p:txBody>
      </p:sp>
      <p:sp>
        <p:nvSpPr>
          <p:cNvPr id="3" name="Text 1"/>
          <p:cNvSpPr/>
          <p:nvPr/>
        </p:nvSpPr>
        <p:spPr>
          <a:xfrm>
            <a:off x="411480" y="438912"/>
            <a:ext cx="8321040" cy="502920"/>
          </a:xfrm>
          <a:prstGeom prst="rect">
            <a:avLst/>
          </a:prstGeom>
          <a:noFill/>
          <a:ln/>
        </p:spPr>
        <p:txBody>
          <a:bodyPr wrap="square" rtlCol="0" anchor="ctr"/>
          <a:lstStyle/>
          <a:p>
            <a:pPr indent="0" marL="0">
              <a:buNone/>
            </a:pPr>
            <a:r>
              <a:rPr lang="en-US" sz="2600" b="1" dirty="0">
                <a:solidFill>
                  <a:srgbClr val="16264F"/>
                </a:solidFill>
                <a:latin typeface="Georgia" pitchFamily="34" charset="0"/>
                <a:ea typeface="Georgia" pitchFamily="34" charset="-122"/>
                <a:cs typeface="Georgia" pitchFamily="34" charset="-120"/>
              </a:rPr>
              <a:t>Basic medical terminology</a:t>
            </a:r>
            <a:endParaRPr lang="en-US" sz="2600" dirty="0"/>
          </a:p>
        </p:txBody>
      </p:sp>
      <p:sp>
        <p:nvSpPr>
          <p:cNvPr id="4" name="Shape 2"/>
          <p:cNvSpPr/>
          <p:nvPr/>
        </p:nvSpPr>
        <p:spPr>
          <a:xfrm>
            <a:off x="457200" y="1051560"/>
            <a:ext cx="3977640" cy="310896"/>
          </a:xfrm>
          <a:prstGeom prst="rect">
            <a:avLst/>
          </a:prstGeom>
          <a:solidFill>
            <a:srgbClr val="16264F"/>
          </a:solidFill>
          <a:ln/>
        </p:spPr>
      </p:sp>
      <p:sp>
        <p:nvSpPr>
          <p:cNvPr id="5" name="Text 3"/>
          <p:cNvSpPr/>
          <p:nvPr/>
        </p:nvSpPr>
        <p:spPr>
          <a:xfrm>
            <a:off x="566928" y="1051560"/>
            <a:ext cx="3749040" cy="310896"/>
          </a:xfrm>
          <a:prstGeom prst="rect">
            <a:avLst/>
          </a:prstGeom>
          <a:noFill/>
          <a:ln/>
        </p:spPr>
        <p:txBody>
          <a:bodyPr wrap="square"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Prefixes</a:t>
            </a:r>
            <a:endParaRPr lang="en-US" sz="1200" dirty="0"/>
          </a:p>
        </p:txBody>
      </p:sp>
      <p:sp>
        <p:nvSpPr>
          <p:cNvPr id="6" name="Text 4"/>
          <p:cNvSpPr/>
          <p:nvPr/>
        </p:nvSpPr>
        <p:spPr>
          <a:xfrm>
            <a:off x="457200" y="1472184"/>
            <a:ext cx="3977640" cy="3008376"/>
          </a:xfrm>
          <a:prstGeom prst="rect">
            <a:avLst/>
          </a:prstGeom>
          <a:noFill/>
          <a:ln/>
        </p:spPr>
        <p:txBody>
          <a:bodyPr wrap="square" rtlCol="0" anchor="t"/>
          <a:lstStyle/>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Common prefixes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hyper- = elevated · hypo- = low.</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brady- = slow · tachy- = fast.</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a-/an- = absence · dys- = difficulty.</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peri- = around · intra- = within.</a:t>
            </a:r>
            <a:endParaRPr lang="en-US" sz="1200" dirty="0"/>
          </a:p>
        </p:txBody>
      </p:sp>
      <p:sp>
        <p:nvSpPr>
          <p:cNvPr id="7" name="Shape 5"/>
          <p:cNvSpPr/>
          <p:nvPr/>
        </p:nvSpPr>
        <p:spPr>
          <a:xfrm>
            <a:off x="4709160" y="1051560"/>
            <a:ext cx="3977640" cy="310896"/>
          </a:xfrm>
          <a:prstGeom prst="rect">
            <a:avLst/>
          </a:prstGeom>
          <a:solidFill>
            <a:srgbClr val="16264F"/>
          </a:solidFill>
          <a:ln/>
        </p:spPr>
      </p:sp>
      <p:sp>
        <p:nvSpPr>
          <p:cNvPr id="8" name="Text 6"/>
          <p:cNvSpPr/>
          <p:nvPr/>
        </p:nvSpPr>
        <p:spPr>
          <a:xfrm>
            <a:off x="4818888" y="1051560"/>
            <a:ext cx="3749040" cy="310896"/>
          </a:xfrm>
          <a:prstGeom prst="rect">
            <a:avLst/>
          </a:prstGeom>
          <a:noFill/>
          <a:ln/>
        </p:spPr>
        <p:txBody>
          <a:bodyPr wrap="square"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Suffixes</a:t>
            </a:r>
            <a:endParaRPr lang="en-US" sz="1200" dirty="0"/>
          </a:p>
        </p:txBody>
      </p:sp>
      <p:sp>
        <p:nvSpPr>
          <p:cNvPr id="9" name="Text 7"/>
          <p:cNvSpPr/>
          <p:nvPr/>
        </p:nvSpPr>
        <p:spPr>
          <a:xfrm>
            <a:off x="4709160" y="1472184"/>
            <a:ext cx="3977640" cy="3008376"/>
          </a:xfrm>
          <a:prstGeom prst="rect">
            <a:avLst/>
          </a:prstGeom>
          <a:noFill/>
          <a:ln/>
        </p:spPr>
        <p:txBody>
          <a:bodyPr wrap="square" rtlCol="0" anchor="t"/>
          <a:lstStyle/>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Common suffixes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-itis = inflammation · -emia = in the blood.</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-algia = pain · -pathy = disease.</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-ectomy = removal · -otomy = incision.</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-ostomy = opening · -graphy = record/image.</a:t>
            </a:r>
            <a:endParaRPr lang="en-US" sz="1200" dirty="0"/>
          </a:p>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Example: tachy + cardia = rapid heart rate.</a:t>
            </a:r>
            <a:endParaRPr lang="en-US" sz="1200" dirty="0"/>
          </a:p>
        </p:txBody>
      </p:sp>
      <p:sp>
        <p:nvSpPr>
          <p:cNvPr id="10" name="Shape 8"/>
          <p:cNvSpPr/>
          <p:nvPr/>
        </p:nvSpPr>
        <p:spPr>
          <a:xfrm>
            <a:off x="0" y="0"/>
            <a:ext cx="9144000" cy="54864"/>
          </a:xfrm>
          <a:prstGeom prst="rect">
            <a:avLst/>
          </a:prstGeom>
          <a:solidFill>
            <a:srgbClr val="C9A227"/>
          </a:solidFill>
          <a:ln/>
        </p:spPr>
      </p:sp>
      <p:sp>
        <p:nvSpPr>
          <p:cNvPr id="11" name="Text 9"/>
          <p:cNvSpPr/>
          <p:nvPr/>
        </p:nvSpPr>
        <p:spPr>
          <a:xfrm>
            <a:off x="411480" y="4759452"/>
            <a:ext cx="5486400" cy="274320"/>
          </a:xfrm>
          <a:prstGeom prst="rect">
            <a:avLst/>
          </a:prstGeom>
          <a:noFill/>
          <a:ln/>
        </p:spPr>
        <p:txBody>
          <a:bodyPr wrap="square" rtlCol="0" anchor="ctr"/>
          <a:lstStyle/>
          <a:p>
            <a:pPr indent="0" marL="0">
              <a:buNone/>
            </a:pPr>
            <a:r>
              <a:rPr lang="en-US" sz="900" dirty="0">
                <a:solidFill>
                  <a:srgbClr val="5A6376"/>
                </a:solidFill>
                <a:latin typeface="Calibri" pitchFamily="34" charset="0"/>
                <a:ea typeface="Calibri" pitchFamily="34" charset="-122"/>
                <a:cs typeface="Calibri" pitchFamily="34" charset="-120"/>
              </a:rPr>
              <a:t>Anatomy: Body Systems</a:t>
            </a:r>
            <a:endParaRPr lang="en-US" sz="900" dirty="0"/>
          </a:p>
        </p:txBody>
      </p:sp>
      <p:sp>
        <p:nvSpPr>
          <p:cNvPr id="12" name="Text 10"/>
          <p:cNvSpPr/>
          <p:nvPr/>
        </p:nvSpPr>
        <p:spPr>
          <a:xfrm>
            <a:off x="8275320" y="4759452"/>
            <a:ext cx="45720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27</a:t>
            </a:r>
            <a:endParaRPr lang="en-US" sz="900" dirty="0"/>
          </a:p>
        </p:txBody>
      </p:sp>
      <p:sp>
        <p:nvSpPr>
          <p:cNvPr id="13" name="Text 11"/>
          <p:cNvSpPr/>
          <p:nvPr/>
        </p:nvSpPr>
        <p:spPr>
          <a:xfrm>
            <a:off x="5852160" y="4759452"/>
            <a:ext cx="237744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ICS · Institute of Health Sciences</a:t>
            </a:r>
            <a:endParaRPr lang="en-US" sz="9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16264F"/>
        </a:solidFill>
      </p:bgPr>
    </p:bg>
    <p:spTree>
      <p:nvGrpSpPr>
        <p:cNvPr id="1" name=""/>
        <p:cNvGrpSpPr/>
        <p:nvPr/>
      </p:nvGrpSpPr>
      <p:grpSpPr>
        <a:xfrm>
          <a:off x="0" y="0"/>
          <a:ext cx="0" cy="0"/>
          <a:chOff x="0" y="0"/>
          <a:chExt cx="0" cy="0"/>
        </a:xfrm>
      </p:grpSpPr>
      <p:sp>
        <p:nvSpPr>
          <p:cNvPr id="2" name="Shape 0"/>
          <p:cNvSpPr/>
          <p:nvPr/>
        </p:nvSpPr>
        <p:spPr>
          <a:xfrm>
            <a:off x="0" y="0"/>
            <a:ext cx="164592" cy="5143500"/>
          </a:xfrm>
          <a:prstGeom prst="rect">
            <a:avLst/>
          </a:prstGeom>
          <a:solidFill>
            <a:srgbClr val="C9A227"/>
          </a:solidFill>
          <a:ln/>
        </p:spPr>
      </p:sp>
      <p:sp>
        <p:nvSpPr>
          <p:cNvPr id="3" name="Text 1"/>
          <p:cNvSpPr/>
          <p:nvPr/>
        </p:nvSpPr>
        <p:spPr>
          <a:xfrm>
            <a:off x="822960" y="1051560"/>
            <a:ext cx="1828800" cy="1097280"/>
          </a:xfrm>
          <a:prstGeom prst="rect">
            <a:avLst/>
          </a:prstGeom>
          <a:noFill/>
          <a:ln/>
        </p:spPr>
        <p:txBody>
          <a:bodyPr wrap="square" rtlCol="0" anchor="ctr"/>
          <a:lstStyle/>
          <a:p>
            <a:pPr indent="0" marL="0">
              <a:buNone/>
            </a:pPr>
            <a:r>
              <a:rPr lang="en-US" sz="8000" b="1" dirty="0">
                <a:solidFill>
                  <a:srgbClr val="C9A227"/>
                </a:solidFill>
                <a:latin typeface="Georgia" pitchFamily="34" charset="0"/>
                <a:ea typeface="Georgia" pitchFamily="34" charset="-122"/>
                <a:cs typeface="Georgia" pitchFamily="34" charset="-120"/>
              </a:rPr>
              <a:t>4</a:t>
            </a:r>
            <a:endParaRPr lang="en-US" sz="8000" dirty="0"/>
          </a:p>
        </p:txBody>
      </p:sp>
      <p:sp>
        <p:nvSpPr>
          <p:cNvPr id="4" name="Text 2"/>
          <p:cNvSpPr/>
          <p:nvPr/>
        </p:nvSpPr>
        <p:spPr>
          <a:xfrm>
            <a:off x="822960" y="2194560"/>
            <a:ext cx="4572000" cy="1005840"/>
          </a:xfrm>
          <a:prstGeom prst="rect">
            <a:avLst/>
          </a:prstGeom>
          <a:noFill/>
          <a:ln/>
        </p:spPr>
        <p:txBody>
          <a:bodyPr wrap="square" rtlCol="0" anchor="t"/>
          <a:lstStyle/>
          <a:p>
            <a:pPr indent="0" marL="0">
              <a:buNone/>
            </a:pPr>
            <a:r>
              <a:rPr lang="en-US" sz="2800" b="1" dirty="0">
                <a:solidFill>
                  <a:srgbClr val="FFFFFF"/>
                </a:solidFill>
                <a:latin typeface="Georgia" pitchFamily="34" charset="0"/>
                <a:ea typeface="Georgia" pitchFamily="34" charset="-122"/>
                <a:cs typeface="Georgia" pitchFamily="34" charset="-120"/>
              </a:rPr>
              <a:t>Vital signs and assessment</a:t>
            </a:r>
            <a:endParaRPr lang="en-US" sz="2800" dirty="0"/>
          </a:p>
        </p:txBody>
      </p:sp>
      <p:sp>
        <p:nvSpPr>
          <p:cNvPr id="5" name="Text 3"/>
          <p:cNvSpPr/>
          <p:nvPr/>
        </p:nvSpPr>
        <p:spPr>
          <a:xfrm>
            <a:off x="868680" y="3246120"/>
            <a:ext cx="4572000" cy="731520"/>
          </a:xfrm>
          <a:prstGeom prst="rect">
            <a:avLst/>
          </a:prstGeom>
          <a:noFill/>
          <a:ln/>
        </p:spPr>
        <p:txBody>
          <a:bodyPr wrap="square" rtlCol="0" anchor="t"/>
          <a:lstStyle/>
          <a:p>
            <a:pPr indent="0" marL="0">
              <a:buNone/>
            </a:pPr>
            <a:r>
              <a:rPr lang="en-US" sz="1300" dirty="0">
                <a:solidFill>
                  <a:srgbClr val="C3CCE4"/>
                </a:solidFill>
                <a:latin typeface="Calibri" pitchFamily="34" charset="0"/>
                <a:ea typeface="Calibri" pitchFamily="34" charset="-122"/>
                <a:cs typeface="Calibri" pitchFamily="34" charset="-120"/>
              </a:rPr>
              <a:t>Blood pressure, temperature, ECG, oximetry and medical history</a:t>
            </a:r>
            <a:endParaRPr lang="en-US" sz="1300" dirty="0"/>
          </a:p>
        </p:txBody>
      </p:sp>
      <p:sp>
        <p:nvSpPr>
          <p:cNvPr id="6" name="Shape 4"/>
          <p:cNvSpPr/>
          <p:nvPr/>
        </p:nvSpPr>
        <p:spPr>
          <a:xfrm>
            <a:off x="5623560" y="1051560"/>
            <a:ext cx="3063240" cy="3063240"/>
          </a:xfrm>
          <a:prstGeom prst="roundRect">
            <a:avLst>
              <a:gd name="adj" fmla="val 896"/>
            </a:avLst>
          </a:prstGeom>
          <a:solidFill>
            <a:srgbClr val="FFFFFF"/>
          </a:solidFill>
          <a:ln w="12700">
            <a:solidFill>
              <a:srgbClr val="C9A227"/>
            </a:solidFill>
            <a:prstDash val="solid"/>
          </a:ln>
        </p:spPr>
      </p:sp>
      <p:pic>
        <p:nvPicPr>
          <p:cNvPr id="7" name="Image 0" descr="preencoded.png">    </p:cNvPr>
          <p:cNvPicPr>
            <a:picLocks noChangeAspect="1"/>
          </p:cNvPicPr>
          <p:nvPr/>
        </p:nvPicPr>
        <p:blipFill>
          <a:blip r:embed="rId1"/>
          <a:stretch>
            <a:fillRect/>
          </a:stretch>
        </p:blipFill>
        <p:spPr>
          <a:xfrm>
            <a:off x="5742432" y="1280160"/>
            <a:ext cx="2825496" cy="260604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nvSpPr>
        <p:spPr>
          <a:xfrm>
            <a:off x="411480" y="201168"/>
            <a:ext cx="8321040" cy="228600"/>
          </a:xfrm>
          <a:prstGeom prst="rect">
            <a:avLst/>
          </a:prstGeom>
          <a:noFill/>
          <a:ln/>
        </p:spPr>
        <p:txBody>
          <a:bodyPr wrap="square" rtlCol="0" anchor="ctr"/>
          <a:lstStyle/>
          <a:p>
            <a:pPr indent="0" marL="0">
              <a:buNone/>
            </a:pPr>
            <a:r>
              <a:rPr lang="en-US" sz="1000" b="1" spc="200" kern="0" dirty="0">
                <a:solidFill>
                  <a:srgbClr val="C9A227"/>
                </a:solidFill>
                <a:latin typeface="Calibri" pitchFamily="34" charset="0"/>
                <a:ea typeface="Calibri" pitchFamily="34" charset="-122"/>
                <a:cs typeface="Calibri" pitchFamily="34" charset="-120"/>
              </a:rPr>
              <a:t>VITAL SIGNS AND ASSESSMENT</a:t>
            </a:r>
            <a:endParaRPr lang="en-US" sz="1000" dirty="0"/>
          </a:p>
        </p:txBody>
      </p:sp>
      <p:sp>
        <p:nvSpPr>
          <p:cNvPr id="3" name="Text 1"/>
          <p:cNvSpPr/>
          <p:nvPr/>
        </p:nvSpPr>
        <p:spPr>
          <a:xfrm>
            <a:off x="411480" y="438912"/>
            <a:ext cx="8321040" cy="502920"/>
          </a:xfrm>
          <a:prstGeom prst="rect">
            <a:avLst/>
          </a:prstGeom>
          <a:noFill/>
          <a:ln/>
        </p:spPr>
        <p:txBody>
          <a:bodyPr wrap="square" rtlCol="0" anchor="ctr"/>
          <a:lstStyle/>
          <a:p>
            <a:pPr indent="0" marL="0">
              <a:buNone/>
            </a:pPr>
            <a:r>
              <a:rPr lang="en-US" sz="2600" b="1" dirty="0">
                <a:solidFill>
                  <a:srgbClr val="16264F"/>
                </a:solidFill>
                <a:latin typeface="Georgia" pitchFamily="34" charset="0"/>
                <a:ea typeface="Georgia" pitchFamily="34" charset="-122"/>
                <a:cs typeface="Georgia" pitchFamily="34" charset="-120"/>
              </a:rPr>
              <a:t>Blood pressure measurement</a:t>
            </a:r>
            <a:endParaRPr lang="en-US" sz="2600" dirty="0"/>
          </a:p>
        </p:txBody>
      </p:sp>
      <p:sp>
        <p:nvSpPr>
          <p:cNvPr id="4" name="Shape 2"/>
          <p:cNvSpPr/>
          <p:nvPr/>
        </p:nvSpPr>
        <p:spPr>
          <a:xfrm>
            <a:off x="457200" y="1051560"/>
            <a:ext cx="3977640" cy="310896"/>
          </a:xfrm>
          <a:prstGeom prst="rect">
            <a:avLst/>
          </a:prstGeom>
          <a:solidFill>
            <a:srgbClr val="16264F"/>
          </a:solidFill>
          <a:ln/>
        </p:spPr>
      </p:sp>
      <p:sp>
        <p:nvSpPr>
          <p:cNvPr id="5" name="Text 3"/>
          <p:cNvSpPr/>
          <p:nvPr/>
        </p:nvSpPr>
        <p:spPr>
          <a:xfrm>
            <a:off x="566928" y="1051560"/>
            <a:ext cx="3749040" cy="310896"/>
          </a:xfrm>
          <a:prstGeom prst="rect">
            <a:avLst/>
          </a:prstGeom>
          <a:noFill/>
          <a:ln/>
        </p:spPr>
        <p:txBody>
          <a:bodyPr wrap="square"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Procedure</a:t>
            </a:r>
            <a:endParaRPr lang="en-US" sz="1200" dirty="0"/>
          </a:p>
        </p:txBody>
      </p:sp>
      <p:sp>
        <p:nvSpPr>
          <p:cNvPr id="6" name="Text 4"/>
          <p:cNvSpPr/>
          <p:nvPr/>
        </p:nvSpPr>
        <p:spPr>
          <a:xfrm>
            <a:off x="457200" y="1472184"/>
            <a:ext cx="3977640" cy="3008376"/>
          </a:xfrm>
          <a:prstGeom prst="rect">
            <a:avLst/>
          </a:prstGeom>
          <a:noFill/>
          <a:ln/>
        </p:spPr>
        <p:txBody>
          <a:bodyPr wrap="square" rtlCol="0" anchor="t"/>
          <a:lstStyle/>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Correct technique</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Patient seated, back supported, feet on floor, 5 min rest.</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Bare arm at heart level, supported.</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Appropriately sized cuff, 2.5 cm above elbow crease.</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Stethoscope over brachial artery; deflate 2-3 mmHg/second.</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Korotkoff sounds: first = systolic; disappearance = diastolic.</a:t>
            </a:r>
            <a:endParaRPr lang="en-US" sz="1200" dirty="0"/>
          </a:p>
        </p:txBody>
      </p:sp>
      <p:sp>
        <p:nvSpPr>
          <p:cNvPr id="7" name="Shape 5"/>
          <p:cNvSpPr/>
          <p:nvPr/>
        </p:nvSpPr>
        <p:spPr>
          <a:xfrm>
            <a:off x="4709160" y="1051560"/>
            <a:ext cx="3977640" cy="310896"/>
          </a:xfrm>
          <a:prstGeom prst="rect">
            <a:avLst/>
          </a:prstGeom>
          <a:solidFill>
            <a:srgbClr val="16264F"/>
          </a:solidFill>
          <a:ln/>
        </p:spPr>
      </p:sp>
      <p:sp>
        <p:nvSpPr>
          <p:cNvPr id="8" name="Text 6"/>
          <p:cNvSpPr/>
          <p:nvPr/>
        </p:nvSpPr>
        <p:spPr>
          <a:xfrm>
            <a:off x="4818888" y="1051560"/>
            <a:ext cx="3749040" cy="310896"/>
          </a:xfrm>
          <a:prstGeom prst="rect">
            <a:avLst/>
          </a:prstGeom>
          <a:noFill/>
          <a:ln/>
        </p:spPr>
        <p:txBody>
          <a:bodyPr wrap="square"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What to avoid</a:t>
            </a:r>
            <a:endParaRPr lang="en-US" sz="1200" dirty="0"/>
          </a:p>
        </p:txBody>
      </p:sp>
      <p:sp>
        <p:nvSpPr>
          <p:cNvPr id="9" name="Text 7"/>
          <p:cNvSpPr/>
          <p:nvPr/>
        </p:nvSpPr>
        <p:spPr>
          <a:xfrm>
            <a:off x="4709160" y="1472184"/>
            <a:ext cx="3977640" cy="3008376"/>
          </a:xfrm>
          <a:prstGeom prst="rect">
            <a:avLst/>
          </a:prstGeom>
          <a:noFill/>
          <a:ln/>
        </p:spPr>
        <p:txBody>
          <a:bodyPr wrap="square" rtlCol="0" anchor="t"/>
          <a:lstStyle/>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Common errors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Cuff too small (falsely high reading) or too large (low).</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Arm below heart level.</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Deflating too quickly.</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Talking during measurement or crossed legs.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Taking BP over clothing or unsupported arm.</a:t>
            </a:r>
            <a:endParaRPr lang="en-US" sz="1200" dirty="0"/>
          </a:p>
        </p:txBody>
      </p:sp>
      <p:sp>
        <p:nvSpPr>
          <p:cNvPr id="10" name="Shape 8"/>
          <p:cNvSpPr/>
          <p:nvPr/>
        </p:nvSpPr>
        <p:spPr>
          <a:xfrm>
            <a:off x="0" y="0"/>
            <a:ext cx="9144000" cy="54864"/>
          </a:xfrm>
          <a:prstGeom prst="rect">
            <a:avLst/>
          </a:prstGeom>
          <a:solidFill>
            <a:srgbClr val="C9A227"/>
          </a:solidFill>
          <a:ln/>
        </p:spPr>
      </p:sp>
      <p:sp>
        <p:nvSpPr>
          <p:cNvPr id="11" name="Text 9"/>
          <p:cNvSpPr/>
          <p:nvPr/>
        </p:nvSpPr>
        <p:spPr>
          <a:xfrm>
            <a:off x="411480" y="4759452"/>
            <a:ext cx="5486400" cy="274320"/>
          </a:xfrm>
          <a:prstGeom prst="rect">
            <a:avLst/>
          </a:prstGeom>
          <a:noFill/>
          <a:ln/>
        </p:spPr>
        <p:txBody>
          <a:bodyPr wrap="square" rtlCol="0" anchor="ctr"/>
          <a:lstStyle/>
          <a:p>
            <a:pPr indent="0" marL="0">
              <a:buNone/>
            </a:pPr>
            <a:r>
              <a:rPr lang="en-US" sz="900" dirty="0">
                <a:solidFill>
                  <a:srgbClr val="5A6376"/>
                </a:solidFill>
                <a:latin typeface="Calibri" pitchFamily="34" charset="0"/>
                <a:ea typeface="Calibri" pitchFamily="34" charset="-122"/>
                <a:cs typeface="Calibri" pitchFamily="34" charset="-120"/>
              </a:rPr>
              <a:t>Vital signs and assessment</a:t>
            </a:r>
            <a:endParaRPr lang="en-US" sz="900" dirty="0"/>
          </a:p>
        </p:txBody>
      </p:sp>
      <p:sp>
        <p:nvSpPr>
          <p:cNvPr id="12" name="Text 10"/>
          <p:cNvSpPr/>
          <p:nvPr/>
        </p:nvSpPr>
        <p:spPr>
          <a:xfrm>
            <a:off x="8275320" y="4759452"/>
            <a:ext cx="45720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29</a:t>
            </a:r>
            <a:endParaRPr lang="en-US" sz="900" dirty="0"/>
          </a:p>
        </p:txBody>
      </p:sp>
      <p:sp>
        <p:nvSpPr>
          <p:cNvPr id="13" name="Text 11"/>
          <p:cNvSpPr/>
          <p:nvPr/>
        </p:nvSpPr>
        <p:spPr>
          <a:xfrm>
            <a:off x="5852160" y="4759452"/>
            <a:ext cx="237744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ICS · Institute of Health Sciences</a:t>
            </a:r>
            <a:endParaRPr lang="en-US" sz="9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nvSpPr>
        <p:spPr>
          <a:xfrm>
            <a:off x="411480" y="201168"/>
            <a:ext cx="8321040" cy="228600"/>
          </a:xfrm>
          <a:prstGeom prst="rect">
            <a:avLst/>
          </a:prstGeom>
          <a:noFill/>
          <a:ln/>
        </p:spPr>
        <p:txBody>
          <a:bodyPr wrap="square" rtlCol="0" anchor="ctr"/>
          <a:lstStyle/>
          <a:p>
            <a:pPr indent="0" marL="0">
              <a:buNone/>
            </a:pPr>
            <a:r>
              <a:rPr lang="en-US" sz="1000" b="1" spc="200" kern="0" dirty="0">
                <a:solidFill>
                  <a:srgbClr val="C9A227"/>
                </a:solidFill>
                <a:latin typeface="Calibri" pitchFamily="34" charset="0"/>
                <a:ea typeface="Calibri" pitchFamily="34" charset="-122"/>
                <a:cs typeface="Calibri" pitchFamily="34" charset="-120"/>
              </a:rPr>
              <a:t>VITAL SIGNS AND ASSESSMENT</a:t>
            </a:r>
            <a:endParaRPr lang="en-US" sz="1000" dirty="0"/>
          </a:p>
        </p:txBody>
      </p:sp>
      <p:sp>
        <p:nvSpPr>
          <p:cNvPr id="3" name="Text 1"/>
          <p:cNvSpPr/>
          <p:nvPr/>
        </p:nvSpPr>
        <p:spPr>
          <a:xfrm>
            <a:off x="411480" y="438912"/>
            <a:ext cx="8321040" cy="502920"/>
          </a:xfrm>
          <a:prstGeom prst="rect">
            <a:avLst/>
          </a:prstGeom>
          <a:noFill/>
          <a:ln/>
        </p:spPr>
        <p:txBody>
          <a:bodyPr wrap="square" rtlCol="0" anchor="ctr"/>
          <a:lstStyle/>
          <a:p>
            <a:pPr indent="0" marL="0">
              <a:buNone/>
            </a:pPr>
            <a:r>
              <a:rPr lang="en-US" sz="2600" b="1" dirty="0">
                <a:solidFill>
                  <a:srgbClr val="16264F"/>
                </a:solidFill>
                <a:latin typeface="Georgia" pitchFamily="34" charset="0"/>
                <a:ea typeface="Georgia" pitchFamily="34" charset="-122"/>
                <a:cs typeface="Georgia" pitchFamily="34" charset="-120"/>
              </a:rPr>
              <a:t>Classification of blood pressure in adults</a:t>
            </a:r>
            <a:endParaRPr lang="en-US" sz="2600" dirty="0"/>
          </a:p>
        </p:txBody>
      </p:sp>
      <p:graphicFrame>
        <p:nvGraphicFramePr>
          <p:cNvPr id="31" name="Table 0"/>
          <p:cNvGraphicFramePr>
            <a:graphicFrameLocks noGrp="1"/>
          </p:cNvGraphicFramePr>
          <p:nvPr>
            <p:extLst>
              <p:ext uri="{D42A27DB-BD31-4B8C-83A1-F6EECF244321}">
                <p14:modId xmlns:p14="http://schemas.microsoft.com/office/powerpoint/2010/main" val="1579011935"/>
              </p:ext>
            </p:extLst>
          </p:nvPr>
        </p:nvGraphicFramePr>
        <p:xfrm>
          <a:off x="457200" y="1097280"/>
          <a:ext cx="8229600" cy="914400"/>
        </p:xfrm>
        <a:graphic>
          <a:graphicData uri="http://schemas.openxmlformats.org/drawingml/2006/table">
            <a:tbl>
              <a:tblPr/>
              <a:tblGrid>
                <a:gridCol w="3291840"/>
                <a:gridCol w="2468880"/>
                <a:gridCol w="2468880"/>
              </a:tblGrid>
              <a:tr h="0">
                <a:tc>
                  <a:txBody>
                    <a:bodyPr/>
                    <a:lstStyle/>
                    <a:p>
                      <a:pPr algn="ctr" indent="0" marL="0">
                        <a:buNone/>
                      </a:pPr>
                      <a:r>
                        <a:rPr lang="en-US" sz="1100" b="1" dirty="0">
                          <a:solidFill>
                            <a:srgbClr val="FFFFFF"/>
                          </a:solidFill>
                          <a:latin typeface="Calibri" pitchFamily="34" charset="0"/>
                          <a:ea typeface="Calibri" pitchFamily="34" charset="-122"/>
                          <a:cs typeface="Calibri" pitchFamily="34" charset="-120"/>
                        </a:rPr>
                        <a:t>Category</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16264F"/>
                    </a:solidFill>
                  </a:tcPr>
                </a:tc>
                <a:tc>
                  <a:txBody>
                    <a:bodyPr/>
                    <a:lstStyle/>
                    <a:p>
                      <a:pPr algn="ctr" indent="0" marL="0">
                        <a:buNone/>
                      </a:pPr>
                      <a:r>
                        <a:rPr lang="en-US" sz="1100" b="1" dirty="0">
                          <a:solidFill>
                            <a:srgbClr val="FFFFFF"/>
                          </a:solidFill>
                          <a:latin typeface="Calibri" pitchFamily="34" charset="0"/>
                          <a:ea typeface="Calibri" pitchFamily="34" charset="-122"/>
                          <a:cs typeface="Calibri" pitchFamily="34" charset="-120"/>
                        </a:rPr>
                        <a:t>Systolic (mmHg)</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16264F"/>
                    </a:solidFill>
                  </a:tcPr>
                </a:tc>
                <a:tc>
                  <a:txBody>
                    <a:bodyPr/>
                    <a:lstStyle/>
                    <a:p>
                      <a:pPr algn="ctr" indent="0" marL="0">
                        <a:buNone/>
                      </a:pPr>
                      <a:r>
                        <a:rPr lang="en-US" sz="1100" b="1" dirty="0">
                          <a:solidFill>
                            <a:srgbClr val="FFFFFF"/>
                          </a:solidFill>
                          <a:latin typeface="Calibri" pitchFamily="34" charset="0"/>
                          <a:ea typeface="Calibri" pitchFamily="34" charset="-122"/>
                          <a:cs typeface="Calibri" pitchFamily="34" charset="-120"/>
                        </a:rPr>
                        <a:t>Diastolic (mmHg)</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16264F"/>
                    </a:solidFill>
                  </a:tcPr>
                </a:tc>
              </a:tr>
              <a:tr h="0">
                <a:tc>
                  <a:txBody>
                    <a:bodyPr/>
                    <a:lstStyle/>
                    <a:p>
                      <a:pPr algn="l" indent="0" marL="0">
                        <a:buNone/>
                      </a:pPr>
                      <a:r>
                        <a:rPr lang="en-US" sz="1100" b="1" dirty="0">
                          <a:solidFill>
                            <a:srgbClr val="1F2430"/>
                          </a:solidFill>
                          <a:latin typeface="Calibri" pitchFamily="34" charset="0"/>
                          <a:ea typeface="Calibri" pitchFamily="34" charset="-122"/>
                          <a:cs typeface="Calibri" pitchFamily="34" charset="-120"/>
                        </a:rPr>
                        <a:t>Normal</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Less than 120</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and less than 80</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r>
              <a:tr h="0">
                <a:tc>
                  <a:txBody>
                    <a:bodyPr/>
                    <a:lstStyle/>
                    <a:p>
                      <a:pPr algn="l" indent="0" marL="0">
                        <a:buNone/>
                      </a:pPr>
                      <a:r>
                        <a:rPr lang="en-US" sz="1100" b="1" dirty="0">
                          <a:solidFill>
                            <a:srgbClr val="1F2430"/>
                          </a:solidFill>
                          <a:latin typeface="Calibri" pitchFamily="34" charset="0"/>
                          <a:ea typeface="Calibri" pitchFamily="34" charset="-122"/>
                          <a:cs typeface="Calibri" pitchFamily="34" charset="-120"/>
                        </a:rPr>
                        <a:t>Elevated</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2F4F8"/>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120 - 129</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2F4F8"/>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and less than 80</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2F4F8"/>
                    </a:solidFill>
                  </a:tcPr>
                </a:tc>
              </a:tr>
              <a:tr h="0">
                <a:tc>
                  <a:txBody>
                    <a:bodyPr/>
                    <a:lstStyle/>
                    <a:p>
                      <a:pPr algn="l" indent="0" marL="0">
                        <a:buNone/>
                      </a:pPr>
                      <a:r>
                        <a:rPr lang="en-US" sz="1100" b="1" dirty="0">
                          <a:solidFill>
                            <a:srgbClr val="1F2430"/>
                          </a:solidFill>
                          <a:latin typeface="Calibri" pitchFamily="34" charset="0"/>
                          <a:ea typeface="Calibri" pitchFamily="34" charset="-122"/>
                          <a:cs typeface="Calibri" pitchFamily="34" charset="-120"/>
                        </a:rPr>
                        <a:t>Hypertension stage 1</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130 - 139</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or 80 - 89</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r>
              <a:tr h="0">
                <a:tc>
                  <a:txBody>
                    <a:bodyPr/>
                    <a:lstStyle/>
                    <a:p>
                      <a:pPr algn="l" indent="0" marL="0">
                        <a:buNone/>
                      </a:pPr>
                      <a:r>
                        <a:rPr lang="en-US" sz="1100" b="1" dirty="0">
                          <a:solidFill>
                            <a:srgbClr val="1F2430"/>
                          </a:solidFill>
                          <a:latin typeface="Calibri" pitchFamily="34" charset="0"/>
                          <a:ea typeface="Calibri" pitchFamily="34" charset="-122"/>
                          <a:cs typeface="Calibri" pitchFamily="34" charset="-120"/>
                        </a:rPr>
                        <a:t>Hypertension stage 2</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2F4F8"/>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140 or more</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2F4F8"/>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or 90 or more</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2F4F8"/>
                    </a:solidFill>
                  </a:tcPr>
                </a:tc>
              </a:tr>
              <a:tr h="0">
                <a:tc>
                  <a:txBody>
                    <a:bodyPr/>
                    <a:lstStyle/>
                    <a:p>
                      <a:pPr algn="l" indent="0" marL="0">
                        <a:buNone/>
                      </a:pPr>
                      <a:r>
                        <a:rPr lang="en-US" sz="1100" b="1" dirty="0">
                          <a:solidFill>
                            <a:srgbClr val="1F2430"/>
                          </a:solidFill>
                          <a:latin typeface="Calibri" pitchFamily="34" charset="0"/>
                          <a:ea typeface="Calibri" pitchFamily="34" charset="-122"/>
                          <a:cs typeface="Calibri" pitchFamily="34" charset="-120"/>
                        </a:rPr>
                        <a:t>Hypertensive crisis</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More than 180</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and/or more than 120</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r>
            </a:tbl>
          </a:graphicData>
        </a:graphic>
      </p:graphicFrame>
      <p:sp>
        <p:nvSpPr>
          <p:cNvPr id="5" name="Text 2"/>
          <p:cNvSpPr/>
          <p:nvPr/>
        </p:nvSpPr>
        <p:spPr>
          <a:xfrm>
            <a:off x="457200" y="3648456"/>
            <a:ext cx="8229600" cy="320040"/>
          </a:xfrm>
          <a:prstGeom prst="rect">
            <a:avLst/>
          </a:prstGeom>
          <a:noFill/>
          <a:ln/>
        </p:spPr>
        <p:txBody>
          <a:bodyPr wrap="square" rtlCol="0" anchor="ctr"/>
          <a:lstStyle/>
          <a:p>
            <a:pPr indent="0" marL="0">
              <a:buNone/>
            </a:pPr>
            <a:r>
              <a:rPr lang="en-US" sz="1000" i="1" dirty="0">
                <a:solidFill>
                  <a:srgbClr val="5A6376"/>
                </a:solidFill>
                <a:latin typeface="Calibri" pitchFamily="34" charset="0"/>
                <a:ea typeface="Calibri" pitchFamily="34" charset="-122"/>
                <a:cs typeface="Calibri" pitchFamily="34" charset="-120"/>
              </a:rPr>
              <a:t>Hypertensive crisis: notify doctor immediately — it is an emergency.</a:t>
            </a:r>
            <a:endParaRPr lang="en-US" sz="1000" dirty="0"/>
          </a:p>
        </p:txBody>
      </p:sp>
      <p:sp>
        <p:nvSpPr>
          <p:cNvPr id="6" name="Shape 3"/>
          <p:cNvSpPr/>
          <p:nvPr/>
        </p:nvSpPr>
        <p:spPr>
          <a:xfrm>
            <a:off x="0" y="0"/>
            <a:ext cx="9144000" cy="54864"/>
          </a:xfrm>
          <a:prstGeom prst="rect">
            <a:avLst/>
          </a:prstGeom>
          <a:solidFill>
            <a:srgbClr val="C9A227"/>
          </a:solidFill>
          <a:ln/>
        </p:spPr>
      </p:sp>
      <p:sp>
        <p:nvSpPr>
          <p:cNvPr id="7" name="Text 4"/>
          <p:cNvSpPr/>
          <p:nvPr/>
        </p:nvSpPr>
        <p:spPr>
          <a:xfrm>
            <a:off x="411480" y="4759452"/>
            <a:ext cx="5486400" cy="274320"/>
          </a:xfrm>
          <a:prstGeom prst="rect">
            <a:avLst/>
          </a:prstGeom>
          <a:noFill/>
          <a:ln/>
        </p:spPr>
        <p:txBody>
          <a:bodyPr wrap="square" rtlCol="0" anchor="ctr"/>
          <a:lstStyle/>
          <a:p>
            <a:pPr indent="0" marL="0">
              <a:buNone/>
            </a:pPr>
            <a:r>
              <a:rPr lang="en-US" sz="900" dirty="0">
                <a:solidFill>
                  <a:srgbClr val="5A6376"/>
                </a:solidFill>
                <a:latin typeface="Calibri" pitchFamily="34" charset="0"/>
                <a:ea typeface="Calibri" pitchFamily="34" charset="-122"/>
                <a:cs typeface="Calibri" pitchFamily="34" charset="-120"/>
              </a:rPr>
              <a:t>Vital signs and assessment</a:t>
            </a:r>
            <a:endParaRPr lang="en-US" sz="900" dirty="0"/>
          </a:p>
        </p:txBody>
      </p:sp>
      <p:sp>
        <p:nvSpPr>
          <p:cNvPr id="8" name="Text 5"/>
          <p:cNvSpPr/>
          <p:nvPr/>
        </p:nvSpPr>
        <p:spPr>
          <a:xfrm>
            <a:off x="8275320" y="4759452"/>
            <a:ext cx="45720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30</a:t>
            </a:r>
            <a:endParaRPr lang="en-US" sz="900" dirty="0"/>
          </a:p>
        </p:txBody>
      </p:sp>
      <p:sp>
        <p:nvSpPr>
          <p:cNvPr id="9" name="Text 6"/>
          <p:cNvSpPr/>
          <p:nvPr/>
        </p:nvSpPr>
        <p:spPr>
          <a:xfrm>
            <a:off x="5852160" y="4759452"/>
            <a:ext cx="237744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ICS · Institute of Health Sciences</a:t>
            </a:r>
            <a:endParaRPr lang="en-US" sz="9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nvSpPr>
        <p:spPr>
          <a:xfrm>
            <a:off x="411480" y="201168"/>
            <a:ext cx="8321040" cy="228600"/>
          </a:xfrm>
          <a:prstGeom prst="rect">
            <a:avLst/>
          </a:prstGeom>
          <a:noFill/>
          <a:ln/>
        </p:spPr>
        <p:txBody>
          <a:bodyPr wrap="square" rtlCol="0" anchor="ctr"/>
          <a:lstStyle/>
          <a:p>
            <a:pPr indent="0" marL="0">
              <a:buNone/>
            </a:pPr>
            <a:r>
              <a:rPr lang="en-US" sz="1000" b="1" spc="200" kern="0" dirty="0">
                <a:solidFill>
                  <a:srgbClr val="C9A227"/>
                </a:solidFill>
                <a:latin typeface="Calibri" pitchFamily="34" charset="0"/>
                <a:ea typeface="Calibri" pitchFamily="34" charset="-122"/>
                <a:cs typeface="Calibri" pitchFamily="34" charset="-120"/>
              </a:rPr>
              <a:t>VITAL SIGNS AND ASSESSMENT</a:t>
            </a:r>
            <a:endParaRPr lang="en-US" sz="1000" dirty="0"/>
          </a:p>
        </p:txBody>
      </p:sp>
      <p:sp>
        <p:nvSpPr>
          <p:cNvPr id="3" name="Text 1"/>
          <p:cNvSpPr/>
          <p:nvPr/>
        </p:nvSpPr>
        <p:spPr>
          <a:xfrm>
            <a:off x="411480" y="438912"/>
            <a:ext cx="8321040" cy="502920"/>
          </a:xfrm>
          <a:prstGeom prst="rect">
            <a:avLst/>
          </a:prstGeom>
          <a:noFill/>
          <a:ln/>
        </p:spPr>
        <p:txBody>
          <a:bodyPr wrap="square" rtlCol="0" anchor="ctr"/>
          <a:lstStyle/>
          <a:p>
            <a:pPr indent="0" marL="0">
              <a:buNone/>
            </a:pPr>
            <a:r>
              <a:rPr lang="en-US" sz="2600" b="1" dirty="0">
                <a:solidFill>
                  <a:srgbClr val="16264F"/>
                </a:solidFill>
                <a:latin typeface="Georgia" pitchFamily="34" charset="0"/>
                <a:ea typeface="Georgia" pitchFamily="34" charset="-122"/>
                <a:cs typeface="Georgia" pitchFamily="34" charset="-120"/>
              </a:rPr>
              <a:t>Body temperature and normal vital ranges</a:t>
            </a:r>
            <a:endParaRPr lang="en-US" sz="2600" dirty="0"/>
          </a:p>
        </p:txBody>
      </p:sp>
      <p:sp>
        <p:nvSpPr>
          <p:cNvPr id="4" name="Shape 2"/>
          <p:cNvSpPr/>
          <p:nvPr/>
        </p:nvSpPr>
        <p:spPr>
          <a:xfrm>
            <a:off x="457200" y="1051560"/>
            <a:ext cx="3977640" cy="310896"/>
          </a:xfrm>
          <a:prstGeom prst="rect">
            <a:avLst/>
          </a:prstGeom>
          <a:solidFill>
            <a:srgbClr val="16264F"/>
          </a:solidFill>
          <a:ln/>
        </p:spPr>
      </p:sp>
      <p:sp>
        <p:nvSpPr>
          <p:cNvPr id="5" name="Text 3"/>
          <p:cNvSpPr/>
          <p:nvPr/>
        </p:nvSpPr>
        <p:spPr>
          <a:xfrm>
            <a:off x="566928" y="1051560"/>
            <a:ext cx="3749040" cy="310896"/>
          </a:xfrm>
          <a:prstGeom prst="rect">
            <a:avLst/>
          </a:prstGeom>
          <a:noFill/>
          <a:ln/>
        </p:spPr>
        <p:txBody>
          <a:bodyPr wrap="square"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Temperature</a:t>
            </a:r>
            <a:endParaRPr lang="en-US" sz="1200" dirty="0"/>
          </a:p>
        </p:txBody>
      </p:sp>
      <p:sp>
        <p:nvSpPr>
          <p:cNvPr id="6" name="Text 4"/>
          <p:cNvSpPr/>
          <p:nvPr/>
        </p:nvSpPr>
        <p:spPr>
          <a:xfrm>
            <a:off x="457200" y="1472184"/>
            <a:ext cx="3977640" cy="3008376"/>
          </a:xfrm>
          <a:prstGeom prst="rect">
            <a:avLst/>
          </a:prstGeom>
          <a:noFill/>
          <a:ln/>
        </p:spPr>
        <p:txBody>
          <a:bodyPr wrap="square" rtlCol="0" anchor="t"/>
          <a:lstStyle/>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Temperature</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Oral average: 37 °C (98.6 °F); range 36.5-37.5 °C.</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Rectal and tympanic: ~0.5 °C higher than oral.</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Axillary: ~0.5 °C lower than oral.</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Influencing factors: time of day, age, exercise, ovulation, stress, environment.</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Fever: 38 °C or more. Hypothermia: less than 35 °C.</a:t>
            </a:r>
            <a:endParaRPr lang="en-US" sz="1200" dirty="0"/>
          </a:p>
        </p:txBody>
      </p:sp>
      <p:sp>
        <p:nvSpPr>
          <p:cNvPr id="7" name="Shape 5"/>
          <p:cNvSpPr/>
          <p:nvPr/>
        </p:nvSpPr>
        <p:spPr>
          <a:xfrm>
            <a:off x="4709160" y="1051560"/>
            <a:ext cx="3977640" cy="310896"/>
          </a:xfrm>
          <a:prstGeom prst="rect">
            <a:avLst/>
          </a:prstGeom>
          <a:solidFill>
            <a:srgbClr val="16264F"/>
          </a:solidFill>
          <a:ln/>
        </p:spPr>
      </p:sp>
      <p:sp>
        <p:nvSpPr>
          <p:cNvPr id="8" name="Text 6"/>
          <p:cNvSpPr/>
          <p:nvPr/>
        </p:nvSpPr>
        <p:spPr>
          <a:xfrm>
            <a:off x="4818888" y="1051560"/>
            <a:ext cx="3749040" cy="310896"/>
          </a:xfrm>
          <a:prstGeom prst="rect">
            <a:avLst/>
          </a:prstGeom>
          <a:noFill/>
          <a:ln/>
        </p:spPr>
        <p:txBody>
          <a:bodyPr wrap="square"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Reference values</a:t>
            </a:r>
            <a:endParaRPr lang="en-US" sz="1200" dirty="0"/>
          </a:p>
        </p:txBody>
      </p:sp>
      <p:sp>
        <p:nvSpPr>
          <p:cNvPr id="9" name="Text 7"/>
          <p:cNvSpPr/>
          <p:nvPr/>
        </p:nvSpPr>
        <p:spPr>
          <a:xfrm>
            <a:off x="4709160" y="1472184"/>
            <a:ext cx="3977640" cy="3008376"/>
          </a:xfrm>
          <a:prstGeom prst="rect">
            <a:avLst/>
          </a:prstGeom>
          <a:noFill/>
          <a:ln/>
        </p:spPr>
        <p:txBody>
          <a:bodyPr wrap="square" rtlCol="0" anchor="t"/>
          <a:lstStyle/>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Other vital signs (adult)</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Pulse: 60-100 beats per minute, rhythmic and full.</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Respiration: 12-20 per minute.</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SpO₂: 95-100%.</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Blood pressure: less than 120/80 mmHg.</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Pain: 0-10 scale (fifth vital sign).</a:t>
            </a:r>
            <a:endParaRPr lang="en-US" sz="1200" dirty="0"/>
          </a:p>
        </p:txBody>
      </p:sp>
      <p:sp>
        <p:nvSpPr>
          <p:cNvPr id="10" name="Shape 8"/>
          <p:cNvSpPr/>
          <p:nvPr/>
        </p:nvSpPr>
        <p:spPr>
          <a:xfrm>
            <a:off x="0" y="0"/>
            <a:ext cx="9144000" cy="54864"/>
          </a:xfrm>
          <a:prstGeom prst="rect">
            <a:avLst/>
          </a:prstGeom>
          <a:solidFill>
            <a:srgbClr val="C9A227"/>
          </a:solidFill>
          <a:ln/>
        </p:spPr>
      </p:sp>
      <p:sp>
        <p:nvSpPr>
          <p:cNvPr id="11" name="Text 9"/>
          <p:cNvSpPr/>
          <p:nvPr/>
        </p:nvSpPr>
        <p:spPr>
          <a:xfrm>
            <a:off x="411480" y="4759452"/>
            <a:ext cx="5486400" cy="274320"/>
          </a:xfrm>
          <a:prstGeom prst="rect">
            <a:avLst/>
          </a:prstGeom>
          <a:noFill/>
          <a:ln/>
        </p:spPr>
        <p:txBody>
          <a:bodyPr wrap="square" rtlCol="0" anchor="ctr"/>
          <a:lstStyle/>
          <a:p>
            <a:pPr indent="0" marL="0">
              <a:buNone/>
            </a:pPr>
            <a:r>
              <a:rPr lang="en-US" sz="900" dirty="0">
                <a:solidFill>
                  <a:srgbClr val="5A6376"/>
                </a:solidFill>
                <a:latin typeface="Calibri" pitchFamily="34" charset="0"/>
                <a:ea typeface="Calibri" pitchFamily="34" charset="-122"/>
                <a:cs typeface="Calibri" pitchFamily="34" charset="-120"/>
              </a:rPr>
              <a:t>Vital signs and assessment</a:t>
            </a:r>
            <a:endParaRPr lang="en-US" sz="900" dirty="0"/>
          </a:p>
        </p:txBody>
      </p:sp>
      <p:sp>
        <p:nvSpPr>
          <p:cNvPr id="12" name="Text 10"/>
          <p:cNvSpPr/>
          <p:nvPr/>
        </p:nvSpPr>
        <p:spPr>
          <a:xfrm>
            <a:off x="8275320" y="4759452"/>
            <a:ext cx="45720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31</a:t>
            </a:r>
            <a:endParaRPr lang="en-US" sz="900" dirty="0"/>
          </a:p>
        </p:txBody>
      </p:sp>
      <p:sp>
        <p:nvSpPr>
          <p:cNvPr id="13" name="Text 11"/>
          <p:cNvSpPr/>
          <p:nvPr/>
        </p:nvSpPr>
        <p:spPr>
          <a:xfrm>
            <a:off x="5852160" y="4759452"/>
            <a:ext cx="237744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ICS · Institute of Health Sciences</a:t>
            </a:r>
            <a:endParaRPr lang="en-US" sz="9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nvSpPr>
        <p:spPr>
          <a:xfrm>
            <a:off x="411480" y="201168"/>
            <a:ext cx="8321040" cy="228600"/>
          </a:xfrm>
          <a:prstGeom prst="rect">
            <a:avLst/>
          </a:prstGeom>
          <a:noFill/>
          <a:ln/>
        </p:spPr>
        <p:txBody>
          <a:bodyPr wrap="square" rtlCol="0" anchor="ctr"/>
          <a:lstStyle/>
          <a:p>
            <a:pPr indent="0" marL="0">
              <a:buNone/>
            </a:pPr>
            <a:r>
              <a:rPr lang="en-US" sz="1000" b="1" spc="200" kern="0" dirty="0">
                <a:solidFill>
                  <a:srgbClr val="C9A227"/>
                </a:solidFill>
                <a:latin typeface="Calibri" pitchFamily="34" charset="0"/>
                <a:ea typeface="Calibri" pitchFamily="34" charset="-122"/>
                <a:cs typeface="Calibri" pitchFamily="34" charset="-120"/>
              </a:rPr>
              <a:t>VITAL SIGNS AND ASSESSMENT</a:t>
            </a:r>
            <a:endParaRPr lang="en-US" sz="1000" dirty="0"/>
          </a:p>
        </p:txBody>
      </p:sp>
      <p:sp>
        <p:nvSpPr>
          <p:cNvPr id="3" name="Text 1"/>
          <p:cNvSpPr/>
          <p:nvPr/>
        </p:nvSpPr>
        <p:spPr>
          <a:xfrm>
            <a:off x="411480" y="438912"/>
            <a:ext cx="8321040" cy="502920"/>
          </a:xfrm>
          <a:prstGeom prst="rect">
            <a:avLst/>
          </a:prstGeom>
          <a:noFill/>
          <a:ln/>
        </p:spPr>
        <p:txBody>
          <a:bodyPr wrap="square" rtlCol="0" anchor="ctr"/>
          <a:lstStyle/>
          <a:p>
            <a:pPr indent="0" marL="0">
              <a:buNone/>
            </a:pPr>
            <a:r>
              <a:rPr lang="en-US" sz="2600" b="1" dirty="0">
                <a:solidFill>
                  <a:srgbClr val="16264F"/>
                </a:solidFill>
                <a:latin typeface="Georgia" pitchFamily="34" charset="0"/>
                <a:ea typeface="Georgia" pitchFamily="34" charset="-122"/>
                <a:cs typeface="Georgia" pitchFamily="34" charset="-120"/>
              </a:rPr>
              <a:t>Electrocardiography (ECG) and pulse oximetry</a:t>
            </a:r>
            <a:endParaRPr lang="en-US" sz="2600" dirty="0"/>
          </a:p>
        </p:txBody>
      </p:sp>
      <p:sp>
        <p:nvSpPr>
          <p:cNvPr id="4" name="Shape 2"/>
          <p:cNvSpPr/>
          <p:nvPr/>
        </p:nvSpPr>
        <p:spPr>
          <a:xfrm>
            <a:off x="457200" y="1051560"/>
            <a:ext cx="3977640" cy="310896"/>
          </a:xfrm>
          <a:prstGeom prst="rect">
            <a:avLst/>
          </a:prstGeom>
          <a:solidFill>
            <a:srgbClr val="16264F"/>
          </a:solidFill>
          <a:ln/>
        </p:spPr>
      </p:sp>
      <p:sp>
        <p:nvSpPr>
          <p:cNvPr id="5" name="Text 3"/>
          <p:cNvSpPr/>
          <p:nvPr/>
        </p:nvSpPr>
        <p:spPr>
          <a:xfrm>
            <a:off x="566928" y="1051560"/>
            <a:ext cx="3749040" cy="310896"/>
          </a:xfrm>
          <a:prstGeom prst="rect">
            <a:avLst/>
          </a:prstGeom>
          <a:noFill/>
          <a:ln/>
        </p:spPr>
        <p:txBody>
          <a:bodyPr wrap="square"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ECG</a:t>
            </a:r>
            <a:endParaRPr lang="en-US" sz="1200" dirty="0"/>
          </a:p>
        </p:txBody>
      </p:sp>
      <p:sp>
        <p:nvSpPr>
          <p:cNvPr id="6" name="Text 4"/>
          <p:cNvSpPr/>
          <p:nvPr/>
        </p:nvSpPr>
        <p:spPr>
          <a:xfrm>
            <a:off x="457200" y="1472184"/>
            <a:ext cx="3977640" cy="3008376"/>
          </a:xfrm>
          <a:prstGeom prst="rect">
            <a:avLst/>
          </a:prstGeom>
          <a:noFill/>
          <a:ln/>
        </p:spPr>
        <p:txBody>
          <a:bodyPr wrap="square" rtlCol="0" anchor="t"/>
          <a:lstStyle/>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ECG — basic waves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P wave: atrial depolarization.</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QRS complex: ventricular depolarization.</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T wave: ventricular repolarization.</a:t>
            </a:r>
            <a:endParaRPr lang="en-US" sz="1200" dirty="0"/>
          </a:p>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Types of Studies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Resting ECG: 12 leads.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Stress Test: 12-15 electrodes.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Holter: 3-5 electrodes, 24-48 hours.</a:t>
            </a:r>
            <a:endParaRPr lang="en-US" sz="1200" dirty="0"/>
          </a:p>
        </p:txBody>
      </p:sp>
      <p:sp>
        <p:nvSpPr>
          <p:cNvPr id="7" name="Shape 5"/>
          <p:cNvSpPr/>
          <p:nvPr/>
        </p:nvSpPr>
        <p:spPr>
          <a:xfrm>
            <a:off x="4709160" y="1051560"/>
            <a:ext cx="3977640" cy="310896"/>
          </a:xfrm>
          <a:prstGeom prst="rect">
            <a:avLst/>
          </a:prstGeom>
          <a:solidFill>
            <a:srgbClr val="16264F"/>
          </a:solidFill>
          <a:ln/>
        </p:spPr>
      </p:sp>
      <p:sp>
        <p:nvSpPr>
          <p:cNvPr id="8" name="Text 6"/>
          <p:cNvSpPr/>
          <p:nvPr/>
        </p:nvSpPr>
        <p:spPr>
          <a:xfrm>
            <a:off x="4818888" y="1051560"/>
            <a:ext cx="3749040" cy="310896"/>
          </a:xfrm>
          <a:prstGeom prst="rect">
            <a:avLst/>
          </a:prstGeom>
          <a:noFill/>
          <a:ln/>
        </p:spPr>
        <p:txBody>
          <a:bodyPr wrap="square"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Oxygenation</a:t>
            </a:r>
            <a:endParaRPr lang="en-US" sz="1200" dirty="0"/>
          </a:p>
        </p:txBody>
      </p:sp>
      <p:sp>
        <p:nvSpPr>
          <p:cNvPr id="9" name="Text 7"/>
          <p:cNvSpPr/>
          <p:nvPr/>
        </p:nvSpPr>
        <p:spPr>
          <a:xfrm>
            <a:off x="4709160" y="1472184"/>
            <a:ext cx="3977640" cy="3008376"/>
          </a:xfrm>
          <a:prstGeom prst="rect">
            <a:avLst/>
          </a:prstGeom>
          <a:noFill/>
          <a:ln/>
        </p:spPr>
        <p:txBody>
          <a:bodyPr wrap="square" rtlCol="0" anchor="t"/>
          <a:lstStyle/>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Pulse Oximetry (SpO₂)</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Normal: 95-100%. Hypoxia: less than 90%.</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Sensor on finger, earlobe, or foot (infants).</a:t>
            </a:r>
            <a:endParaRPr lang="en-US" sz="1200" dirty="0"/>
          </a:p>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Accuracy Limitations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Nail polish, acrylic nails, poor circulation.</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Movement, intense light, hypothermia.</a:t>
            </a:r>
            <a:endParaRPr lang="en-US" sz="1200" dirty="0"/>
          </a:p>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Gas Transport</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O₂: 98.5% bound to hemoglobin.</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CO₂: HCO₃⁻ ~70%, carbaminohemoglobin ~20-23%, plasma ~7-10%.</a:t>
            </a:r>
            <a:endParaRPr lang="en-US" sz="1200" dirty="0"/>
          </a:p>
        </p:txBody>
      </p:sp>
      <p:sp>
        <p:nvSpPr>
          <p:cNvPr id="10" name="Shape 8"/>
          <p:cNvSpPr/>
          <p:nvPr/>
        </p:nvSpPr>
        <p:spPr>
          <a:xfrm>
            <a:off x="0" y="0"/>
            <a:ext cx="9144000" cy="54864"/>
          </a:xfrm>
          <a:prstGeom prst="rect">
            <a:avLst/>
          </a:prstGeom>
          <a:solidFill>
            <a:srgbClr val="C9A227"/>
          </a:solidFill>
          <a:ln/>
        </p:spPr>
      </p:sp>
      <p:sp>
        <p:nvSpPr>
          <p:cNvPr id="11" name="Text 9"/>
          <p:cNvSpPr/>
          <p:nvPr/>
        </p:nvSpPr>
        <p:spPr>
          <a:xfrm>
            <a:off x="411480" y="4759452"/>
            <a:ext cx="5486400" cy="274320"/>
          </a:xfrm>
          <a:prstGeom prst="rect">
            <a:avLst/>
          </a:prstGeom>
          <a:noFill/>
          <a:ln/>
        </p:spPr>
        <p:txBody>
          <a:bodyPr wrap="square" rtlCol="0" anchor="ctr"/>
          <a:lstStyle/>
          <a:p>
            <a:pPr indent="0" marL="0">
              <a:buNone/>
            </a:pPr>
            <a:r>
              <a:rPr lang="en-US" sz="900" dirty="0">
                <a:solidFill>
                  <a:srgbClr val="5A6376"/>
                </a:solidFill>
                <a:latin typeface="Calibri" pitchFamily="34" charset="0"/>
                <a:ea typeface="Calibri" pitchFamily="34" charset="-122"/>
                <a:cs typeface="Calibri" pitchFamily="34" charset="-120"/>
              </a:rPr>
              <a:t>Vital signs and assessment</a:t>
            </a:r>
            <a:endParaRPr lang="en-US" sz="900" dirty="0"/>
          </a:p>
        </p:txBody>
      </p:sp>
      <p:sp>
        <p:nvSpPr>
          <p:cNvPr id="12" name="Text 10"/>
          <p:cNvSpPr/>
          <p:nvPr/>
        </p:nvSpPr>
        <p:spPr>
          <a:xfrm>
            <a:off x="8275320" y="4759452"/>
            <a:ext cx="45720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32</a:t>
            </a:r>
            <a:endParaRPr lang="en-US" sz="900" dirty="0"/>
          </a:p>
        </p:txBody>
      </p:sp>
      <p:sp>
        <p:nvSpPr>
          <p:cNvPr id="13" name="Text 11"/>
          <p:cNvSpPr/>
          <p:nvPr/>
        </p:nvSpPr>
        <p:spPr>
          <a:xfrm>
            <a:off x="5852160" y="4759452"/>
            <a:ext cx="237744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ICS · Institute of Health Sciences</a:t>
            </a:r>
            <a:endParaRPr lang="en-US" sz="9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p:nvPr/>
        </p:nvSpPr>
        <p:spPr>
          <a:xfrm>
            <a:off x="411480" y="201168"/>
            <a:ext cx="8321040" cy="228600"/>
          </a:xfrm>
          <a:prstGeom prst="rect">
            <a:avLst/>
          </a:prstGeom>
          <a:noFill/>
          <a:ln/>
        </p:spPr>
        <p:txBody>
          <a:bodyPr wrap="square" rtlCol="0" anchor="ctr"/>
          <a:lstStyle/>
          <a:p>
            <a:pPr indent="0" marL="0">
              <a:buNone/>
            </a:pPr>
            <a:r>
              <a:rPr lang="en-US" sz="1000" b="1" spc="200" kern="0" dirty="0">
                <a:solidFill>
                  <a:srgbClr val="C9A227"/>
                </a:solidFill>
                <a:latin typeface="Calibri" pitchFamily="34" charset="0"/>
                <a:ea typeface="Calibri" pitchFamily="34" charset="-122"/>
                <a:cs typeface="Calibri" pitchFamily="34" charset="-120"/>
              </a:rPr>
              <a:t>VITAL SIGNS AND ASSESSMENT</a:t>
            </a:r>
            <a:endParaRPr lang="en-US" sz="1000" dirty="0"/>
          </a:p>
        </p:txBody>
      </p:sp>
      <p:sp>
        <p:nvSpPr>
          <p:cNvPr id="3" name="Text 1"/>
          <p:cNvSpPr/>
          <p:nvPr/>
        </p:nvSpPr>
        <p:spPr>
          <a:xfrm>
            <a:off x="411480" y="438912"/>
            <a:ext cx="8321040" cy="502920"/>
          </a:xfrm>
          <a:prstGeom prst="rect">
            <a:avLst/>
          </a:prstGeom>
          <a:noFill/>
          <a:ln/>
        </p:spPr>
        <p:txBody>
          <a:bodyPr wrap="square" rtlCol="0" anchor="ctr"/>
          <a:lstStyle/>
          <a:p>
            <a:pPr indent="0" marL="0">
              <a:buNone/>
            </a:pPr>
            <a:r>
              <a:rPr lang="en-US" sz="2100" b="1" dirty="0">
                <a:solidFill>
                  <a:srgbClr val="16264F"/>
                </a:solidFill>
                <a:latin typeface="Georgia" pitchFamily="34" charset="0"/>
                <a:ea typeface="Georgia" pitchFamily="34" charset="-122"/>
                <a:cs typeface="Georgia" pitchFamily="34" charset="-120"/>
              </a:rPr>
              <a:t>Initial Interview, Medical History, and Asepsis</a:t>
            </a:r>
            <a:endParaRPr lang="en-US" sz="2100" dirty="0"/>
          </a:p>
        </p:txBody>
      </p:sp>
      <p:sp>
        <p:nvSpPr>
          <p:cNvPr id="4" name="Shape 2"/>
          <p:cNvSpPr/>
          <p:nvPr/>
        </p:nvSpPr>
        <p:spPr>
          <a:xfrm>
            <a:off x="457200" y="1051560"/>
            <a:ext cx="3977640" cy="310896"/>
          </a:xfrm>
          <a:prstGeom prst="rect">
            <a:avLst/>
          </a:prstGeom>
          <a:solidFill>
            <a:srgbClr val="16264F"/>
          </a:solidFill>
          <a:ln/>
        </p:spPr>
      </p:sp>
      <p:sp>
        <p:nvSpPr>
          <p:cNvPr id="5" name="Text 3"/>
          <p:cNvSpPr/>
          <p:nvPr/>
        </p:nvSpPr>
        <p:spPr>
          <a:xfrm>
            <a:off x="566928" y="1051560"/>
            <a:ext cx="3749040" cy="310896"/>
          </a:xfrm>
          <a:prstGeom prst="rect">
            <a:avLst/>
          </a:prstGeom>
          <a:noFill/>
          <a:ln/>
        </p:spPr>
        <p:txBody>
          <a:bodyPr wrap="square"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Documentation</a:t>
            </a:r>
            <a:endParaRPr lang="en-US" sz="1200" dirty="0"/>
          </a:p>
        </p:txBody>
      </p:sp>
      <p:sp>
        <p:nvSpPr>
          <p:cNvPr id="6" name="Text 4"/>
          <p:cNvSpPr/>
          <p:nvPr/>
        </p:nvSpPr>
        <p:spPr>
          <a:xfrm>
            <a:off x="457200" y="1472184"/>
            <a:ext cx="3977640" cy="3008376"/>
          </a:xfrm>
          <a:prstGeom prst="rect">
            <a:avLst/>
          </a:prstGeom>
          <a:noFill/>
          <a:ln/>
        </p:spPr>
        <p:txBody>
          <a:bodyPr wrap="square" rtlCol="0" anchor="t"/>
          <a:lstStyle/>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H&amp;P Report (History and Physical)</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Acute patients: within 24 hours.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Chronic patients: within 30 days.</a:t>
            </a:r>
            <a:endParaRPr lang="en-US" sz="1200" dirty="0"/>
          </a:p>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Components of the Medical History</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Chief Complaint.</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History of Present Illness.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Medical, Surgical, and Medication History.</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Family and Social History.</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Review of Systems (ROS).</a:t>
            </a:r>
            <a:endParaRPr lang="en-US" sz="1200" dirty="0"/>
          </a:p>
        </p:txBody>
      </p:sp>
      <p:sp>
        <p:nvSpPr>
          <p:cNvPr id="7" name="Shape 5"/>
          <p:cNvSpPr/>
          <p:nvPr/>
        </p:nvSpPr>
        <p:spPr>
          <a:xfrm>
            <a:off x="4709160" y="1051560"/>
            <a:ext cx="3977640" cy="310896"/>
          </a:xfrm>
          <a:prstGeom prst="rect">
            <a:avLst/>
          </a:prstGeom>
          <a:solidFill>
            <a:srgbClr val="16264F"/>
          </a:solidFill>
          <a:ln/>
        </p:spPr>
      </p:sp>
      <p:sp>
        <p:nvSpPr>
          <p:cNvPr id="8" name="Text 6"/>
          <p:cNvSpPr/>
          <p:nvPr/>
        </p:nvSpPr>
        <p:spPr>
          <a:xfrm>
            <a:off x="4818888" y="1051560"/>
            <a:ext cx="3749040" cy="310896"/>
          </a:xfrm>
          <a:prstGeom prst="rect">
            <a:avLst/>
          </a:prstGeom>
          <a:noFill/>
          <a:ln/>
        </p:spPr>
        <p:txBody>
          <a:bodyPr wrap="square"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Asepsis</a:t>
            </a:r>
            <a:endParaRPr lang="en-US" sz="1200" dirty="0"/>
          </a:p>
        </p:txBody>
      </p:sp>
      <p:sp>
        <p:nvSpPr>
          <p:cNvPr id="9" name="Text 7"/>
          <p:cNvSpPr/>
          <p:nvPr/>
        </p:nvSpPr>
        <p:spPr>
          <a:xfrm>
            <a:off x="4709160" y="1472184"/>
            <a:ext cx="3977640" cy="3008376"/>
          </a:xfrm>
          <a:prstGeom prst="rect">
            <a:avLst/>
          </a:prstGeom>
          <a:noFill/>
          <a:ln/>
        </p:spPr>
        <p:txBody>
          <a:bodyPr wrap="square" rtlCol="0" anchor="t"/>
          <a:lstStyle/>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Medical Asepsis (Clean Technique)</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Reduces the number of microorganisms.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Hand washing for 20-30 seconds.</a:t>
            </a:r>
            <a:endParaRPr lang="en-US" sz="1200" dirty="0"/>
          </a:p>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Surgical Asepsis (Sterile Technique)</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Eliminates all microorganisms, including spores.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Sterile field: never turn your back or reach over.</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Anything below waist level is considered contaminated.</a:t>
            </a:r>
            <a:endParaRPr lang="en-US" sz="1200" dirty="0"/>
          </a:p>
        </p:txBody>
      </p:sp>
      <p:sp>
        <p:nvSpPr>
          <p:cNvPr id="10" name="Shape 8"/>
          <p:cNvSpPr/>
          <p:nvPr/>
        </p:nvSpPr>
        <p:spPr>
          <a:xfrm>
            <a:off x="0" y="0"/>
            <a:ext cx="9144000" cy="54864"/>
          </a:xfrm>
          <a:prstGeom prst="rect">
            <a:avLst/>
          </a:prstGeom>
          <a:solidFill>
            <a:srgbClr val="C9A227"/>
          </a:solidFill>
          <a:ln/>
        </p:spPr>
      </p:sp>
      <p:sp>
        <p:nvSpPr>
          <p:cNvPr id="11" name="Text 9"/>
          <p:cNvSpPr/>
          <p:nvPr/>
        </p:nvSpPr>
        <p:spPr>
          <a:xfrm>
            <a:off x="411480" y="4759452"/>
            <a:ext cx="5486400" cy="274320"/>
          </a:xfrm>
          <a:prstGeom prst="rect">
            <a:avLst/>
          </a:prstGeom>
          <a:noFill/>
          <a:ln/>
        </p:spPr>
        <p:txBody>
          <a:bodyPr wrap="square" rtlCol="0" anchor="ctr"/>
          <a:lstStyle/>
          <a:p>
            <a:pPr indent="0" marL="0">
              <a:buNone/>
            </a:pPr>
            <a:r>
              <a:rPr lang="en-US" sz="900" dirty="0">
                <a:solidFill>
                  <a:srgbClr val="5A6376"/>
                </a:solidFill>
                <a:latin typeface="Calibri" pitchFamily="34" charset="0"/>
                <a:ea typeface="Calibri" pitchFamily="34" charset="-122"/>
                <a:cs typeface="Calibri" pitchFamily="34" charset="-120"/>
              </a:rPr>
              <a:t>Vital signs and assessment</a:t>
            </a:r>
            <a:endParaRPr lang="en-US" sz="900" dirty="0"/>
          </a:p>
        </p:txBody>
      </p:sp>
      <p:sp>
        <p:nvSpPr>
          <p:cNvPr id="12" name="Text 10"/>
          <p:cNvSpPr/>
          <p:nvPr/>
        </p:nvSpPr>
        <p:spPr>
          <a:xfrm>
            <a:off x="8275320" y="4759452"/>
            <a:ext cx="45720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33</a:t>
            </a:r>
            <a:endParaRPr lang="en-US" sz="900" dirty="0"/>
          </a:p>
        </p:txBody>
      </p:sp>
      <p:sp>
        <p:nvSpPr>
          <p:cNvPr id="13" name="Text 11"/>
          <p:cNvSpPr/>
          <p:nvPr/>
        </p:nvSpPr>
        <p:spPr>
          <a:xfrm>
            <a:off x="5852160" y="4759452"/>
            <a:ext cx="237744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ICS · Institute of Health Sciences</a:t>
            </a:r>
            <a:endParaRPr lang="en-US" sz="9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p:nvPr/>
        </p:nvSpPr>
        <p:spPr>
          <a:xfrm>
            <a:off x="411480" y="201168"/>
            <a:ext cx="8321040" cy="228600"/>
          </a:xfrm>
          <a:prstGeom prst="rect">
            <a:avLst/>
          </a:prstGeom>
          <a:noFill/>
          <a:ln/>
        </p:spPr>
        <p:txBody>
          <a:bodyPr wrap="square" rtlCol="0" anchor="ctr"/>
          <a:lstStyle/>
          <a:p>
            <a:pPr indent="0" marL="0">
              <a:buNone/>
            </a:pPr>
            <a:r>
              <a:rPr lang="en-US" sz="1000" b="1" spc="200" kern="0" dirty="0">
                <a:solidFill>
                  <a:srgbClr val="C9A227"/>
                </a:solidFill>
                <a:latin typeface="Calibri" pitchFamily="34" charset="0"/>
                <a:ea typeface="Calibri" pitchFamily="34" charset="-122"/>
                <a:cs typeface="Calibri" pitchFamily="34" charset="-120"/>
              </a:rPr>
              <a:t>VITAL SIGNS AND ASSESSMENT</a:t>
            </a:r>
            <a:endParaRPr lang="en-US" sz="1000" dirty="0"/>
          </a:p>
        </p:txBody>
      </p:sp>
      <p:sp>
        <p:nvSpPr>
          <p:cNvPr id="3" name="Text 1"/>
          <p:cNvSpPr/>
          <p:nvPr/>
        </p:nvSpPr>
        <p:spPr>
          <a:xfrm>
            <a:off x="411480" y="438912"/>
            <a:ext cx="8321040" cy="502920"/>
          </a:xfrm>
          <a:prstGeom prst="rect">
            <a:avLst/>
          </a:prstGeom>
          <a:noFill/>
          <a:ln/>
        </p:spPr>
        <p:txBody>
          <a:bodyPr wrap="square" rtlCol="0" anchor="ctr"/>
          <a:lstStyle/>
          <a:p>
            <a:pPr indent="0" marL="0">
              <a:buNone/>
            </a:pPr>
            <a:r>
              <a:rPr lang="en-US" sz="2600" b="1" dirty="0">
                <a:solidFill>
                  <a:srgbClr val="16264F"/>
                </a:solidFill>
                <a:latin typeface="Georgia" pitchFamily="34" charset="0"/>
                <a:ea typeface="Georgia" pitchFamily="34" charset="-122"/>
                <a:cs typeface="Georgia" pitchFamily="34" charset="-120"/>
              </a:rPr>
              <a:t>Patient Positions, Safety, and Medications</a:t>
            </a:r>
            <a:endParaRPr lang="en-US" sz="2600" dirty="0"/>
          </a:p>
        </p:txBody>
      </p:sp>
      <p:sp>
        <p:nvSpPr>
          <p:cNvPr id="4" name="Shape 2"/>
          <p:cNvSpPr/>
          <p:nvPr/>
        </p:nvSpPr>
        <p:spPr>
          <a:xfrm>
            <a:off x="457200" y="1051560"/>
            <a:ext cx="3977640" cy="310896"/>
          </a:xfrm>
          <a:prstGeom prst="rect">
            <a:avLst/>
          </a:prstGeom>
          <a:solidFill>
            <a:srgbClr val="16264F"/>
          </a:solidFill>
          <a:ln/>
        </p:spPr>
      </p:sp>
      <p:sp>
        <p:nvSpPr>
          <p:cNvPr id="5" name="Text 3"/>
          <p:cNvSpPr/>
          <p:nvPr/>
        </p:nvSpPr>
        <p:spPr>
          <a:xfrm>
            <a:off x="566928" y="1051560"/>
            <a:ext cx="3749040" cy="310896"/>
          </a:xfrm>
          <a:prstGeom prst="rect">
            <a:avLst/>
          </a:prstGeom>
          <a:noFill/>
          <a:ln/>
        </p:spPr>
        <p:txBody>
          <a:bodyPr wrap="square"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Positions</a:t>
            </a:r>
            <a:endParaRPr lang="en-US" sz="1200" dirty="0"/>
          </a:p>
        </p:txBody>
      </p:sp>
      <p:sp>
        <p:nvSpPr>
          <p:cNvPr id="6" name="Text 4"/>
          <p:cNvSpPr/>
          <p:nvPr/>
        </p:nvSpPr>
        <p:spPr>
          <a:xfrm>
            <a:off x="457200" y="1472184"/>
            <a:ext cx="3977640" cy="3008376"/>
          </a:xfrm>
          <a:prstGeom prst="rect">
            <a:avLst/>
          </a:prstGeom>
          <a:noFill/>
          <a:ln/>
        </p:spPr>
        <p:txBody>
          <a:bodyPr wrap="square" rtlCol="0" anchor="t"/>
          <a:lstStyle/>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Examination Positions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Trendelenburg: supine with head lower than feet (shock).</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Sims: left lateral with knee flexed (rectal, enemas).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Orthopneic: sitting upright leaning forward (respiratory distress).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Always drape the patient and respect their privacy.</a:t>
            </a:r>
            <a:endParaRPr lang="en-US" sz="1200" dirty="0"/>
          </a:p>
        </p:txBody>
      </p:sp>
      <p:sp>
        <p:nvSpPr>
          <p:cNvPr id="7" name="Shape 5"/>
          <p:cNvSpPr/>
          <p:nvPr/>
        </p:nvSpPr>
        <p:spPr>
          <a:xfrm>
            <a:off x="4709160" y="1051560"/>
            <a:ext cx="3977640" cy="310896"/>
          </a:xfrm>
          <a:prstGeom prst="rect">
            <a:avLst/>
          </a:prstGeom>
          <a:solidFill>
            <a:srgbClr val="16264F"/>
          </a:solidFill>
          <a:ln/>
        </p:spPr>
      </p:sp>
      <p:sp>
        <p:nvSpPr>
          <p:cNvPr id="8" name="Text 6"/>
          <p:cNvSpPr/>
          <p:nvPr/>
        </p:nvSpPr>
        <p:spPr>
          <a:xfrm>
            <a:off x="4818888" y="1051560"/>
            <a:ext cx="3749040" cy="310896"/>
          </a:xfrm>
          <a:prstGeom prst="rect">
            <a:avLst/>
          </a:prstGeom>
          <a:noFill/>
          <a:ln/>
        </p:spPr>
        <p:txBody>
          <a:bodyPr wrap="square"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Safety and Limits</a:t>
            </a:r>
            <a:endParaRPr lang="en-US" sz="1200" dirty="0"/>
          </a:p>
        </p:txBody>
      </p:sp>
      <p:sp>
        <p:nvSpPr>
          <p:cNvPr id="9" name="Text 7"/>
          <p:cNvSpPr/>
          <p:nvPr/>
        </p:nvSpPr>
        <p:spPr>
          <a:xfrm>
            <a:off x="4709160" y="1472184"/>
            <a:ext cx="3977640" cy="3008376"/>
          </a:xfrm>
          <a:prstGeom prst="rect">
            <a:avLst/>
          </a:prstGeom>
          <a:noFill/>
          <a:ln/>
        </p:spPr>
        <p:txBody>
          <a:bodyPr wrap="square" rtlCol="0" anchor="t"/>
          <a:lstStyle/>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Safety and Patient-Owned Equipment</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NFPA (fire) and JCAHO (accreditation and safety) standards.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Admission protocol: identify patient-owned equipment (oxygen, CPAP, cane).</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Document life support restrictions (DNR / advance directives).</a:t>
            </a:r>
            <a:endParaRPr lang="en-US" sz="1200" dirty="0"/>
          </a:p>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Self-Administered Medications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The CMA can prepare, verify, and educate; does not prescribe or adjust doses.</a:t>
            </a:r>
            <a:endParaRPr lang="en-US" sz="1200" dirty="0"/>
          </a:p>
        </p:txBody>
      </p:sp>
      <p:sp>
        <p:nvSpPr>
          <p:cNvPr id="10" name="Shape 8"/>
          <p:cNvSpPr/>
          <p:nvPr/>
        </p:nvSpPr>
        <p:spPr>
          <a:xfrm>
            <a:off x="0" y="0"/>
            <a:ext cx="9144000" cy="54864"/>
          </a:xfrm>
          <a:prstGeom prst="rect">
            <a:avLst/>
          </a:prstGeom>
          <a:solidFill>
            <a:srgbClr val="C9A227"/>
          </a:solidFill>
          <a:ln/>
        </p:spPr>
      </p:sp>
      <p:sp>
        <p:nvSpPr>
          <p:cNvPr id="11" name="Text 9"/>
          <p:cNvSpPr/>
          <p:nvPr/>
        </p:nvSpPr>
        <p:spPr>
          <a:xfrm>
            <a:off x="411480" y="4759452"/>
            <a:ext cx="5486400" cy="274320"/>
          </a:xfrm>
          <a:prstGeom prst="rect">
            <a:avLst/>
          </a:prstGeom>
          <a:noFill/>
          <a:ln/>
        </p:spPr>
        <p:txBody>
          <a:bodyPr wrap="square" rtlCol="0" anchor="ctr"/>
          <a:lstStyle/>
          <a:p>
            <a:pPr indent="0" marL="0">
              <a:buNone/>
            </a:pPr>
            <a:r>
              <a:rPr lang="en-US" sz="900" dirty="0">
                <a:solidFill>
                  <a:srgbClr val="5A6376"/>
                </a:solidFill>
                <a:latin typeface="Calibri" pitchFamily="34" charset="0"/>
                <a:ea typeface="Calibri" pitchFamily="34" charset="-122"/>
                <a:cs typeface="Calibri" pitchFamily="34" charset="-120"/>
              </a:rPr>
              <a:t>Vital signs and assessment</a:t>
            </a:r>
            <a:endParaRPr lang="en-US" sz="900" dirty="0"/>
          </a:p>
        </p:txBody>
      </p:sp>
      <p:sp>
        <p:nvSpPr>
          <p:cNvPr id="12" name="Text 10"/>
          <p:cNvSpPr/>
          <p:nvPr/>
        </p:nvSpPr>
        <p:spPr>
          <a:xfrm>
            <a:off x="8275320" y="4759452"/>
            <a:ext cx="45720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34</a:t>
            </a:r>
            <a:endParaRPr lang="en-US" sz="900" dirty="0"/>
          </a:p>
        </p:txBody>
      </p:sp>
      <p:sp>
        <p:nvSpPr>
          <p:cNvPr id="13" name="Text 11"/>
          <p:cNvSpPr/>
          <p:nvPr/>
        </p:nvSpPr>
        <p:spPr>
          <a:xfrm>
            <a:off x="5852160" y="4759452"/>
            <a:ext cx="237744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ICS · Institute of Health Sciences</a:t>
            </a:r>
            <a:endParaRPr lang="en-US" sz="9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16264F"/>
        </a:solidFill>
      </p:bgPr>
    </p:bg>
    <p:spTree>
      <p:nvGrpSpPr>
        <p:cNvPr id="1" name=""/>
        <p:cNvGrpSpPr/>
        <p:nvPr/>
      </p:nvGrpSpPr>
      <p:grpSpPr>
        <a:xfrm>
          <a:off x="0" y="0"/>
          <a:ext cx="0" cy="0"/>
          <a:chOff x="0" y="0"/>
          <a:chExt cx="0" cy="0"/>
        </a:xfrm>
      </p:grpSpPr>
      <p:sp>
        <p:nvSpPr>
          <p:cNvPr id="2" name="Shape 0"/>
          <p:cNvSpPr/>
          <p:nvPr/>
        </p:nvSpPr>
        <p:spPr>
          <a:xfrm>
            <a:off x="0" y="0"/>
            <a:ext cx="164592" cy="5143500"/>
          </a:xfrm>
          <a:prstGeom prst="rect">
            <a:avLst/>
          </a:prstGeom>
          <a:solidFill>
            <a:srgbClr val="C9A227"/>
          </a:solidFill>
          <a:ln/>
        </p:spPr>
      </p:sp>
      <p:sp>
        <p:nvSpPr>
          <p:cNvPr id="3" name="Text 1"/>
          <p:cNvSpPr/>
          <p:nvPr/>
        </p:nvSpPr>
        <p:spPr>
          <a:xfrm>
            <a:off x="822960" y="1051560"/>
            <a:ext cx="1828800" cy="1097280"/>
          </a:xfrm>
          <a:prstGeom prst="rect">
            <a:avLst/>
          </a:prstGeom>
          <a:noFill/>
          <a:ln/>
        </p:spPr>
        <p:txBody>
          <a:bodyPr wrap="square" rtlCol="0" anchor="ctr"/>
          <a:lstStyle/>
          <a:p>
            <a:pPr indent="0" marL="0">
              <a:buNone/>
            </a:pPr>
            <a:r>
              <a:rPr lang="en-US" sz="8000" b="1" dirty="0">
                <a:solidFill>
                  <a:srgbClr val="C9A227"/>
                </a:solidFill>
                <a:latin typeface="Georgia" pitchFamily="34" charset="0"/>
                <a:ea typeface="Georgia" pitchFamily="34" charset="-122"/>
                <a:cs typeface="Georgia" pitchFamily="34" charset="-120"/>
              </a:rPr>
              <a:t>5</a:t>
            </a:r>
            <a:endParaRPr lang="en-US" sz="8000" dirty="0"/>
          </a:p>
        </p:txBody>
      </p:sp>
      <p:sp>
        <p:nvSpPr>
          <p:cNvPr id="4" name="Text 2"/>
          <p:cNvSpPr/>
          <p:nvPr/>
        </p:nvSpPr>
        <p:spPr>
          <a:xfrm>
            <a:off x="822960" y="2194560"/>
            <a:ext cx="7315200" cy="1005840"/>
          </a:xfrm>
          <a:prstGeom prst="rect">
            <a:avLst/>
          </a:prstGeom>
          <a:noFill/>
          <a:ln/>
        </p:spPr>
        <p:txBody>
          <a:bodyPr wrap="square" rtlCol="0" anchor="t"/>
          <a:lstStyle/>
          <a:p>
            <a:pPr indent="0" marL="0">
              <a:buNone/>
            </a:pPr>
            <a:r>
              <a:rPr lang="en-US" sz="3400" b="1" dirty="0">
                <a:solidFill>
                  <a:srgbClr val="FFFFFF"/>
                </a:solidFill>
                <a:latin typeface="Georgia" pitchFamily="34" charset="0"/>
                <a:ea typeface="Georgia" pitchFamily="34" charset="-122"/>
                <a:cs typeface="Georgia" pitchFamily="34" charset="-120"/>
              </a:rPr>
              <a:t>Physical Examination Preparation</a:t>
            </a:r>
            <a:endParaRPr lang="en-US" sz="3400" dirty="0"/>
          </a:p>
        </p:txBody>
      </p:sp>
      <p:sp>
        <p:nvSpPr>
          <p:cNvPr id="5" name="Text 3"/>
          <p:cNvSpPr/>
          <p:nvPr/>
        </p:nvSpPr>
        <p:spPr>
          <a:xfrm>
            <a:off x="868680" y="3246120"/>
            <a:ext cx="7315200" cy="731520"/>
          </a:xfrm>
          <a:prstGeom prst="rect">
            <a:avLst/>
          </a:prstGeom>
          <a:noFill/>
          <a:ln/>
        </p:spPr>
        <p:txBody>
          <a:bodyPr wrap="square" rtlCol="0" anchor="t"/>
          <a:lstStyle/>
          <a:p>
            <a:pPr indent="0" marL="0">
              <a:buNone/>
            </a:pPr>
            <a:r>
              <a:rPr lang="en-US" sz="1300" dirty="0">
                <a:solidFill>
                  <a:srgbClr val="C3CCE4"/>
                </a:solidFill>
                <a:latin typeface="Calibri" pitchFamily="34" charset="0"/>
                <a:ea typeface="Calibri" pitchFamily="34" charset="-122"/>
                <a:cs typeface="Calibri" pitchFamily="34" charset="-120"/>
              </a:rPr>
              <a:t>Visual Acuity, Audiological, and Pulmonary Function Tests</a:t>
            </a:r>
            <a:endParaRPr lang="en-US" sz="13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p:nvPr/>
        </p:nvSpPr>
        <p:spPr>
          <a:xfrm>
            <a:off x="411480" y="201168"/>
            <a:ext cx="8321040" cy="228600"/>
          </a:xfrm>
          <a:prstGeom prst="rect">
            <a:avLst/>
          </a:prstGeom>
          <a:noFill/>
          <a:ln/>
        </p:spPr>
        <p:txBody>
          <a:bodyPr wrap="square" rtlCol="0" anchor="ctr"/>
          <a:lstStyle/>
          <a:p>
            <a:pPr indent="0" marL="0">
              <a:buNone/>
            </a:pPr>
            <a:r>
              <a:rPr lang="en-US" sz="1000" b="1" spc="200" kern="0" dirty="0">
                <a:solidFill>
                  <a:srgbClr val="C9A227"/>
                </a:solidFill>
                <a:latin typeface="Calibri" pitchFamily="34" charset="0"/>
                <a:ea typeface="Calibri" pitchFamily="34" charset="-122"/>
                <a:cs typeface="Calibri" pitchFamily="34" charset="-120"/>
              </a:rPr>
              <a:t>PHYSICAL EXAMINATION PREPARATION</a:t>
            </a:r>
            <a:endParaRPr lang="en-US" sz="1000" dirty="0"/>
          </a:p>
        </p:txBody>
      </p:sp>
      <p:sp>
        <p:nvSpPr>
          <p:cNvPr id="3" name="Text 1"/>
          <p:cNvSpPr/>
          <p:nvPr/>
        </p:nvSpPr>
        <p:spPr>
          <a:xfrm>
            <a:off x="411480" y="438912"/>
            <a:ext cx="8321040" cy="502920"/>
          </a:xfrm>
          <a:prstGeom prst="rect">
            <a:avLst/>
          </a:prstGeom>
          <a:noFill/>
          <a:ln/>
        </p:spPr>
        <p:txBody>
          <a:bodyPr wrap="square" rtlCol="0" anchor="ctr"/>
          <a:lstStyle/>
          <a:p>
            <a:pPr indent="0" marL="0">
              <a:buNone/>
            </a:pPr>
            <a:r>
              <a:rPr lang="en-US" sz="2600" b="1" dirty="0">
                <a:solidFill>
                  <a:srgbClr val="16264F"/>
                </a:solidFill>
                <a:latin typeface="Georgia" pitchFamily="34" charset="0"/>
                <a:ea typeface="Georgia" pitchFamily="34" charset="-122"/>
                <a:cs typeface="Georgia" pitchFamily="34" charset="-120"/>
              </a:rPr>
              <a:t>Visual Acuity Tests</a:t>
            </a:r>
            <a:endParaRPr lang="en-US" sz="2600" dirty="0"/>
          </a:p>
        </p:txBody>
      </p:sp>
      <p:sp>
        <p:nvSpPr>
          <p:cNvPr id="4" name="Shape 2"/>
          <p:cNvSpPr/>
          <p:nvPr/>
        </p:nvSpPr>
        <p:spPr>
          <a:xfrm>
            <a:off x="457200" y="1051560"/>
            <a:ext cx="3977640" cy="310896"/>
          </a:xfrm>
          <a:prstGeom prst="rect">
            <a:avLst/>
          </a:prstGeom>
          <a:solidFill>
            <a:srgbClr val="16264F"/>
          </a:solidFill>
          <a:ln/>
        </p:spPr>
      </p:sp>
      <p:sp>
        <p:nvSpPr>
          <p:cNvPr id="5" name="Text 3"/>
          <p:cNvSpPr/>
          <p:nvPr/>
        </p:nvSpPr>
        <p:spPr>
          <a:xfrm>
            <a:off x="566928" y="1051560"/>
            <a:ext cx="3749040" cy="310896"/>
          </a:xfrm>
          <a:prstGeom prst="rect">
            <a:avLst/>
          </a:prstGeom>
          <a:noFill/>
          <a:ln/>
        </p:spPr>
        <p:txBody>
          <a:bodyPr wrap="square"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Procedure</a:t>
            </a:r>
            <a:endParaRPr lang="en-US" sz="1200" dirty="0"/>
          </a:p>
        </p:txBody>
      </p:sp>
      <p:sp>
        <p:nvSpPr>
          <p:cNvPr id="6" name="Text 4"/>
          <p:cNvSpPr/>
          <p:nvPr/>
        </p:nvSpPr>
        <p:spPr>
          <a:xfrm>
            <a:off x="457200" y="1472184"/>
            <a:ext cx="3977640" cy="3008376"/>
          </a:xfrm>
          <a:prstGeom prst="rect">
            <a:avLst/>
          </a:prstGeom>
          <a:noFill/>
          <a:ln/>
        </p:spPr>
        <p:txBody>
          <a:bodyPr wrap="square" rtlCol="0" anchor="t"/>
          <a:lstStyle/>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Distance Vision — Snellen Chart</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Distance: 6 meters (20 feet).</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Test with correction (glasses/lenses) and then without.</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Cover one eye without applying pressure.</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Interpretation 20/40: the patient sees at 20 feet what a normal person sees at 40.</a:t>
            </a:r>
            <a:endParaRPr lang="en-US" sz="1200" dirty="0"/>
          </a:p>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Near Vision — Jaeger Card</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Distance: 35.5 cm (14 inches).</a:t>
            </a:r>
            <a:endParaRPr lang="en-US" sz="1200" dirty="0"/>
          </a:p>
        </p:txBody>
      </p:sp>
      <p:sp>
        <p:nvSpPr>
          <p:cNvPr id="7" name="Shape 5"/>
          <p:cNvSpPr/>
          <p:nvPr/>
        </p:nvSpPr>
        <p:spPr>
          <a:xfrm>
            <a:off x="4709160" y="1051560"/>
            <a:ext cx="3977640" cy="310896"/>
          </a:xfrm>
          <a:prstGeom prst="rect">
            <a:avLst/>
          </a:prstGeom>
          <a:solidFill>
            <a:srgbClr val="16264F"/>
          </a:solidFill>
          <a:ln/>
        </p:spPr>
      </p:sp>
      <p:sp>
        <p:nvSpPr>
          <p:cNvPr id="8" name="Text 6"/>
          <p:cNvSpPr/>
          <p:nvPr/>
        </p:nvSpPr>
        <p:spPr>
          <a:xfrm>
            <a:off x="4818888" y="1051560"/>
            <a:ext cx="3749040" cy="310896"/>
          </a:xfrm>
          <a:prstGeom prst="rect">
            <a:avLst/>
          </a:prstGeom>
          <a:noFill/>
          <a:ln/>
        </p:spPr>
        <p:txBody>
          <a:bodyPr wrap="square"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Refractive Errors</a:t>
            </a:r>
            <a:endParaRPr lang="en-US" sz="1200" dirty="0"/>
          </a:p>
        </p:txBody>
      </p:sp>
      <p:sp>
        <p:nvSpPr>
          <p:cNvPr id="9" name="Text 7"/>
          <p:cNvSpPr/>
          <p:nvPr/>
        </p:nvSpPr>
        <p:spPr>
          <a:xfrm>
            <a:off x="4709160" y="1472184"/>
            <a:ext cx="3977640" cy="3008376"/>
          </a:xfrm>
          <a:prstGeom prst="rect">
            <a:avLst/>
          </a:prstGeom>
          <a:noFill/>
          <a:ln/>
        </p:spPr>
        <p:txBody>
          <a:bodyPr wrap="square" rtlCol="0" anchor="t"/>
          <a:lstStyle/>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Myopia</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Long eyeball; poor distance vision.</a:t>
            </a:r>
            <a:endParaRPr lang="en-US" sz="1200" dirty="0"/>
          </a:p>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Hyperopia</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Short or weak eyeball; poor near vision.</a:t>
            </a:r>
            <a:endParaRPr lang="en-US" sz="1200" dirty="0"/>
          </a:p>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Presbyopia</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Loss of lens elasticity due to age (approx. 45 years).</a:t>
            </a:r>
            <a:endParaRPr lang="en-US" sz="1200" dirty="0"/>
          </a:p>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Astigmatism</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Irregular corneal curvature causing blurred vision.</a:t>
            </a:r>
            <a:endParaRPr lang="en-US" sz="1200" dirty="0"/>
          </a:p>
        </p:txBody>
      </p:sp>
      <p:sp>
        <p:nvSpPr>
          <p:cNvPr id="10" name="Shape 8"/>
          <p:cNvSpPr/>
          <p:nvPr/>
        </p:nvSpPr>
        <p:spPr>
          <a:xfrm>
            <a:off x="0" y="0"/>
            <a:ext cx="9144000" cy="54864"/>
          </a:xfrm>
          <a:prstGeom prst="rect">
            <a:avLst/>
          </a:prstGeom>
          <a:solidFill>
            <a:srgbClr val="C9A227"/>
          </a:solidFill>
          <a:ln/>
        </p:spPr>
      </p:sp>
      <p:sp>
        <p:nvSpPr>
          <p:cNvPr id="11" name="Text 9"/>
          <p:cNvSpPr/>
          <p:nvPr/>
        </p:nvSpPr>
        <p:spPr>
          <a:xfrm>
            <a:off x="411480" y="4759452"/>
            <a:ext cx="5486400" cy="274320"/>
          </a:xfrm>
          <a:prstGeom prst="rect">
            <a:avLst/>
          </a:prstGeom>
          <a:noFill/>
          <a:ln/>
        </p:spPr>
        <p:txBody>
          <a:bodyPr wrap="square" rtlCol="0" anchor="ctr"/>
          <a:lstStyle/>
          <a:p>
            <a:pPr indent="0" marL="0">
              <a:buNone/>
            </a:pPr>
            <a:r>
              <a:rPr lang="en-US" sz="900" dirty="0">
                <a:solidFill>
                  <a:srgbClr val="5A6376"/>
                </a:solidFill>
                <a:latin typeface="Calibri" pitchFamily="34" charset="0"/>
                <a:ea typeface="Calibri" pitchFamily="34" charset="-122"/>
                <a:cs typeface="Calibri" pitchFamily="34" charset="-120"/>
              </a:rPr>
              <a:t>Physical Examination Preparation</a:t>
            </a:r>
            <a:endParaRPr lang="en-US" sz="900" dirty="0"/>
          </a:p>
        </p:txBody>
      </p:sp>
      <p:sp>
        <p:nvSpPr>
          <p:cNvPr id="12" name="Text 10"/>
          <p:cNvSpPr/>
          <p:nvPr/>
        </p:nvSpPr>
        <p:spPr>
          <a:xfrm>
            <a:off x="8275320" y="4759452"/>
            <a:ext cx="45720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36</a:t>
            </a:r>
            <a:endParaRPr lang="en-US" sz="900" dirty="0"/>
          </a:p>
        </p:txBody>
      </p:sp>
      <p:sp>
        <p:nvSpPr>
          <p:cNvPr id="13" name="Text 11"/>
          <p:cNvSpPr/>
          <p:nvPr/>
        </p:nvSpPr>
        <p:spPr>
          <a:xfrm>
            <a:off x="5852160" y="4759452"/>
            <a:ext cx="237744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ICS · Institute of Health Sciences</a:t>
            </a:r>
            <a:endParaRPr lang="en-US" sz="900" dirty="0"/>
          </a:p>
        </p:txBody>
      </p:sp>
      <p:pic>
        <p:nvPicPr>
          <p:cNvPr id="14" name="Image 0" descr="preencoded.png">    </p:cNvPr>
          <p:cNvPicPr>
            <a:picLocks noChangeAspect="1"/>
          </p:cNvPicPr>
          <p:nvPr/>
        </p:nvPicPr>
        <p:blipFill>
          <a:blip r:embed="rId1"/>
          <a:stretch>
            <a:fillRect/>
          </a:stretch>
        </p:blipFill>
        <p:spPr>
          <a:xfrm>
            <a:off x="3794760" y="3429000"/>
            <a:ext cx="1325880" cy="996696"/>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p:nvPr/>
        </p:nvSpPr>
        <p:spPr>
          <a:xfrm>
            <a:off x="411480" y="201168"/>
            <a:ext cx="8321040" cy="228600"/>
          </a:xfrm>
          <a:prstGeom prst="rect">
            <a:avLst/>
          </a:prstGeom>
          <a:noFill/>
          <a:ln/>
        </p:spPr>
        <p:txBody>
          <a:bodyPr wrap="square" rtlCol="0" anchor="ctr"/>
          <a:lstStyle/>
          <a:p>
            <a:pPr indent="0" marL="0">
              <a:buNone/>
            </a:pPr>
            <a:r>
              <a:rPr lang="en-US" sz="1000" b="1" spc="200" kern="0" dirty="0">
                <a:solidFill>
                  <a:srgbClr val="C9A227"/>
                </a:solidFill>
                <a:latin typeface="Calibri" pitchFamily="34" charset="0"/>
                <a:ea typeface="Calibri" pitchFamily="34" charset="-122"/>
                <a:cs typeface="Calibri" pitchFamily="34" charset="-120"/>
              </a:rPr>
              <a:t>PHYSICAL EXAMINATION PREPARATION</a:t>
            </a:r>
            <a:endParaRPr lang="en-US" sz="1000" dirty="0"/>
          </a:p>
        </p:txBody>
      </p:sp>
      <p:sp>
        <p:nvSpPr>
          <p:cNvPr id="3" name="Text 1"/>
          <p:cNvSpPr/>
          <p:nvPr/>
        </p:nvSpPr>
        <p:spPr>
          <a:xfrm>
            <a:off x="411480" y="438912"/>
            <a:ext cx="8321040" cy="502920"/>
          </a:xfrm>
          <a:prstGeom prst="rect">
            <a:avLst/>
          </a:prstGeom>
          <a:noFill/>
          <a:ln/>
        </p:spPr>
        <p:txBody>
          <a:bodyPr wrap="square" rtlCol="0" anchor="ctr"/>
          <a:lstStyle/>
          <a:p>
            <a:pPr indent="0" marL="0">
              <a:buNone/>
            </a:pPr>
            <a:r>
              <a:rPr lang="en-US" sz="2600" b="1" dirty="0">
                <a:solidFill>
                  <a:srgbClr val="16264F"/>
                </a:solidFill>
                <a:latin typeface="Georgia" pitchFamily="34" charset="0"/>
                <a:ea typeface="Georgia" pitchFamily="34" charset="-122"/>
                <a:cs typeface="Georgia" pitchFamily="34" charset="-120"/>
              </a:rPr>
              <a:t>Audiological Tests</a:t>
            </a:r>
            <a:endParaRPr lang="en-US" sz="2600" dirty="0"/>
          </a:p>
        </p:txBody>
      </p:sp>
      <p:sp>
        <p:nvSpPr>
          <p:cNvPr id="4" name="Text 2"/>
          <p:cNvSpPr/>
          <p:nvPr/>
        </p:nvSpPr>
        <p:spPr>
          <a:xfrm>
            <a:off x="457200" y="1051560"/>
            <a:ext cx="4937760" cy="3566160"/>
          </a:xfrm>
          <a:prstGeom prst="rect">
            <a:avLst/>
          </a:prstGeom>
          <a:noFill/>
          <a:ln/>
        </p:spPr>
        <p:txBody>
          <a:bodyPr wrap="square" rtlCol="0" anchor="t"/>
          <a:lstStyle/>
          <a:p>
            <a:pPr marL="342900" indent="-342900">
              <a:spcAft>
                <a:spcPts val="700"/>
              </a:spcAft>
              <a:buSzPct val="100000"/>
              <a:buChar char="▪"/>
            </a:pPr>
            <a:r>
              <a:rPr lang="en-US" sz="1300" dirty="0">
                <a:solidFill>
                  <a:srgbClr val="1F2430"/>
                </a:solidFill>
                <a:latin typeface="Calibri" pitchFamily="34" charset="0"/>
                <a:ea typeface="Calibri" pitchFamily="34" charset="-122"/>
                <a:cs typeface="Calibri" pitchFamily="34" charset="-120"/>
              </a:rPr>
              <a:t>Measure hearing in terms of Intensity (Decibels · dB) and Pitch (Hertz · Hz).</a:t>
            </a:r>
            <a:endParaRPr lang="en-US" sz="1300" dirty="0"/>
          </a:p>
          <a:p>
            <a:pPr marL="342900" indent="-342900">
              <a:spcAft>
                <a:spcPts val="600"/>
              </a:spcAft>
              <a:buSzPct val="100000"/>
              <a:buChar char="▪"/>
            </a:pPr>
            <a:r>
              <a:rPr lang="en-US" sz="1300" b="1" dirty="0">
                <a:solidFill>
                  <a:srgbClr val="16264F"/>
                </a:solidFill>
                <a:latin typeface="Calibri" pitchFamily="34" charset="0"/>
                <a:ea typeface="Calibri" pitchFamily="34" charset="-122"/>
                <a:cs typeface="Calibri" pitchFamily="34" charset="-120"/>
              </a:rPr>
              <a:t>Normal range: 20 Hz to 20,000 Hz. Human speech is between 500 and 3,000 Hz.</a:t>
            </a:r>
            <a:endParaRPr lang="en-US" sz="1300" dirty="0"/>
          </a:p>
          <a:p>
            <a:pPr marL="342900" indent="-342900">
              <a:spcAft>
                <a:spcPts val="700"/>
              </a:spcAft>
              <a:buSzPct val="100000"/>
              <a:buChar char="▪"/>
            </a:pPr>
            <a:r>
              <a:rPr lang="en-US" sz="1300" dirty="0">
                <a:solidFill>
                  <a:srgbClr val="1F2430"/>
                </a:solidFill>
                <a:latin typeface="Calibri" pitchFamily="34" charset="0"/>
                <a:ea typeface="Calibri" pitchFamily="34" charset="-122"/>
                <a:cs typeface="Calibri" pitchFamily="34" charset="-120"/>
              </a:rPr>
              <a:t>Hearing loss: suspected if the patient cannot hear below 25 dB.</a:t>
            </a:r>
            <a:endParaRPr lang="en-US" sz="1300" dirty="0"/>
          </a:p>
          <a:p>
            <a:pPr marL="342900" indent="-342900">
              <a:spcAft>
                <a:spcPts val="600"/>
              </a:spcAft>
              <a:buSzPct val="100000"/>
              <a:buChar char="▪"/>
            </a:pPr>
            <a:r>
              <a:rPr lang="en-US" sz="1300" b="1" dirty="0">
                <a:solidFill>
                  <a:srgbClr val="16264F"/>
                </a:solidFill>
                <a:latin typeface="Calibri" pitchFamily="34" charset="0"/>
                <a:ea typeface="Calibri" pitchFamily="34" charset="-122"/>
                <a:cs typeface="Calibri" pitchFamily="34" charset="-120"/>
              </a:rPr>
              <a:t>Sounds greater than 85 dB are damaging.</a:t>
            </a:r>
            <a:endParaRPr lang="en-US" sz="1300" dirty="0"/>
          </a:p>
          <a:p>
            <a:pPr marL="342900" indent="-342900">
              <a:spcAft>
                <a:spcPts val="700"/>
              </a:spcAft>
              <a:buSzPct val="100000"/>
              <a:buChar char="▪"/>
            </a:pPr>
            <a:r>
              <a:rPr lang="en-US" sz="1300" dirty="0">
                <a:solidFill>
                  <a:srgbClr val="1F2430"/>
                </a:solidFill>
                <a:latin typeface="Calibri" pitchFamily="34" charset="0"/>
                <a:ea typeface="Calibri" pitchFamily="34" charset="-122"/>
                <a:cs typeface="Calibri" pitchFamily="34" charset="-120"/>
              </a:rPr>
              <a:t>Conduction Tests:</a:t>
            </a:r>
            <a:endParaRPr lang="en-US" sz="1300" dirty="0"/>
          </a:p>
          <a:p>
            <a:pPr lvl="1" marL="685800" indent="-342900">
              <a:spcAft>
                <a:spcPts val="600"/>
              </a:spcAft>
              <a:buSzPct val="100000"/>
              <a:buChar char="–"/>
            </a:pPr>
            <a:r>
              <a:rPr lang="en-US" sz="1200" dirty="0">
                <a:solidFill>
                  <a:srgbClr val="5A6376"/>
                </a:solidFill>
                <a:latin typeface="Calibri" pitchFamily="34" charset="0"/>
                <a:ea typeface="Calibri" pitchFamily="34" charset="-122"/>
                <a:cs typeface="Calibri" pitchFamily="34" charset="-120"/>
              </a:rPr>
              <a:t>Air: tuning fork to the sides of the head or headphones.</a:t>
            </a:r>
            <a:endParaRPr lang="en-US" sz="1300" dirty="0"/>
          </a:p>
          <a:p>
            <a:pPr lvl="1" marL="685800" indent="-342900">
              <a:spcAft>
                <a:spcPts val="600"/>
              </a:spcAft>
              <a:buSzPct val="100000"/>
              <a:buChar char="–"/>
            </a:pPr>
            <a:r>
              <a:rPr lang="en-US" sz="1200" dirty="0">
                <a:solidFill>
                  <a:srgbClr val="5A6376"/>
                </a:solidFill>
                <a:latin typeface="Calibri" pitchFamily="34" charset="0"/>
                <a:ea typeface="Calibri" pitchFamily="34" charset="-122"/>
                <a:cs typeface="Calibri" pitchFamily="34" charset="-120"/>
              </a:rPr>
              <a:t>Bone: tuning fork or vibrator over the mastoid bone (behind the ear).</a:t>
            </a:r>
            <a:endParaRPr lang="en-US" sz="1300" dirty="0"/>
          </a:p>
        </p:txBody>
      </p:sp>
      <p:sp>
        <p:nvSpPr>
          <p:cNvPr id="5" name="Shape 3"/>
          <p:cNvSpPr/>
          <p:nvPr/>
        </p:nvSpPr>
        <p:spPr>
          <a:xfrm>
            <a:off x="0" y="0"/>
            <a:ext cx="9144000" cy="54864"/>
          </a:xfrm>
          <a:prstGeom prst="rect">
            <a:avLst/>
          </a:prstGeom>
          <a:solidFill>
            <a:srgbClr val="C9A227"/>
          </a:solidFill>
          <a:ln/>
        </p:spPr>
      </p:sp>
      <p:sp>
        <p:nvSpPr>
          <p:cNvPr id="6" name="Text 4"/>
          <p:cNvSpPr/>
          <p:nvPr/>
        </p:nvSpPr>
        <p:spPr>
          <a:xfrm>
            <a:off x="411480" y="4759452"/>
            <a:ext cx="5486400" cy="274320"/>
          </a:xfrm>
          <a:prstGeom prst="rect">
            <a:avLst/>
          </a:prstGeom>
          <a:noFill/>
          <a:ln/>
        </p:spPr>
        <p:txBody>
          <a:bodyPr wrap="square" rtlCol="0" anchor="ctr"/>
          <a:lstStyle/>
          <a:p>
            <a:pPr indent="0" marL="0">
              <a:buNone/>
            </a:pPr>
            <a:r>
              <a:rPr lang="en-US" sz="900" dirty="0">
                <a:solidFill>
                  <a:srgbClr val="5A6376"/>
                </a:solidFill>
                <a:latin typeface="Calibri" pitchFamily="34" charset="0"/>
                <a:ea typeface="Calibri" pitchFamily="34" charset="-122"/>
                <a:cs typeface="Calibri" pitchFamily="34" charset="-120"/>
              </a:rPr>
              <a:t>Physical Examination Preparation</a:t>
            </a:r>
            <a:endParaRPr lang="en-US" sz="900" dirty="0"/>
          </a:p>
        </p:txBody>
      </p:sp>
      <p:sp>
        <p:nvSpPr>
          <p:cNvPr id="7" name="Text 5"/>
          <p:cNvSpPr/>
          <p:nvPr/>
        </p:nvSpPr>
        <p:spPr>
          <a:xfrm>
            <a:off x="8275320" y="4759452"/>
            <a:ext cx="45720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37</a:t>
            </a:r>
            <a:endParaRPr lang="en-US" sz="900" dirty="0"/>
          </a:p>
        </p:txBody>
      </p:sp>
      <p:sp>
        <p:nvSpPr>
          <p:cNvPr id="8" name="Text 6"/>
          <p:cNvSpPr/>
          <p:nvPr/>
        </p:nvSpPr>
        <p:spPr>
          <a:xfrm>
            <a:off x="5852160" y="4759452"/>
            <a:ext cx="237744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ICS · Institute of Health Sciences</a:t>
            </a:r>
            <a:endParaRPr lang="en-US" sz="900" dirty="0"/>
          </a:p>
        </p:txBody>
      </p:sp>
      <p:pic>
        <p:nvPicPr>
          <p:cNvPr id="9" name="Image 0" descr="preencoded.png">    </p:cNvPr>
          <p:cNvPicPr>
            <a:picLocks noChangeAspect="1"/>
          </p:cNvPicPr>
          <p:nvPr/>
        </p:nvPicPr>
        <p:blipFill>
          <a:blip r:embed="rId1"/>
          <a:stretch>
            <a:fillRect/>
          </a:stretch>
        </p:blipFill>
        <p:spPr>
          <a:xfrm>
            <a:off x="5577840" y="1371600"/>
            <a:ext cx="3108960" cy="2331720"/>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p:nvPr/>
        </p:nvSpPr>
        <p:spPr>
          <a:xfrm>
            <a:off x="411480" y="201168"/>
            <a:ext cx="8321040" cy="228600"/>
          </a:xfrm>
          <a:prstGeom prst="rect">
            <a:avLst/>
          </a:prstGeom>
          <a:noFill/>
          <a:ln/>
        </p:spPr>
        <p:txBody>
          <a:bodyPr wrap="square" rtlCol="0" anchor="ctr"/>
          <a:lstStyle/>
          <a:p>
            <a:pPr indent="0" marL="0">
              <a:buNone/>
            </a:pPr>
            <a:r>
              <a:rPr lang="en-US" sz="1000" b="1" spc="200" kern="0" dirty="0">
                <a:solidFill>
                  <a:srgbClr val="C9A227"/>
                </a:solidFill>
                <a:latin typeface="Calibri" pitchFamily="34" charset="0"/>
                <a:ea typeface="Calibri" pitchFamily="34" charset="-122"/>
                <a:cs typeface="Calibri" pitchFamily="34" charset="-120"/>
              </a:rPr>
              <a:t>PHYSICAL EXAMINATION PREPARATION</a:t>
            </a:r>
            <a:endParaRPr lang="en-US" sz="1000" dirty="0"/>
          </a:p>
        </p:txBody>
      </p:sp>
      <p:sp>
        <p:nvSpPr>
          <p:cNvPr id="3" name="Text 1"/>
          <p:cNvSpPr/>
          <p:nvPr/>
        </p:nvSpPr>
        <p:spPr>
          <a:xfrm>
            <a:off x="411480" y="438912"/>
            <a:ext cx="8321040" cy="502920"/>
          </a:xfrm>
          <a:prstGeom prst="rect">
            <a:avLst/>
          </a:prstGeom>
          <a:noFill/>
          <a:ln/>
        </p:spPr>
        <p:txBody>
          <a:bodyPr wrap="square" rtlCol="0" anchor="ctr"/>
          <a:lstStyle/>
          <a:p>
            <a:pPr indent="0" marL="0">
              <a:buNone/>
            </a:pPr>
            <a:r>
              <a:rPr lang="en-US" sz="2600" b="1" dirty="0">
                <a:solidFill>
                  <a:srgbClr val="16264F"/>
                </a:solidFill>
                <a:latin typeface="Georgia" pitchFamily="34" charset="0"/>
                <a:ea typeface="Georgia" pitchFamily="34" charset="-122"/>
                <a:cs typeface="Georgia" pitchFamily="34" charset="-120"/>
              </a:rPr>
              <a:t>Pulmonary Function Tests (PFTs)</a:t>
            </a:r>
            <a:endParaRPr lang="en-US" sz="2600" dirty="0"/>
          </a:p>
        </p:txBody>
      </p:sp>
      <p:sp>
        <p:nvSpPr>
          <p:cNvPr id="4" name="Text 2"/>
          <p:cNvSpPr/>
          <p:nvPr/>
        </p:nvSpPr>
        <p:spPr>
          <a:xfrm>
            <a:off x="457200" y="1051560"/>
            <a:ext cx="5120640" cy="3566160"/>
          </a:xfrm>
          <a:prstGeom prst="rect">
            <a:avLst/>
          </a:prstGeom>
          <a:noFill/>
          <a:ln/>
        </p:spPr>
        <p:txBody>
          <a:bodyPr wrap="square" rtlCol="0" anchor="t"/>
          <a:lstStyle/>
          <a:p>
            <a:pPr marL="342900" indent="-342900">
              <a:spcAft>
                <a:spcPts val="700"/>
              </a:spcAft>
              <a:buSzPct val="100000"/>
              <a:buChar char="▪"/>
            </a:pPr>
            <a:r>
              <a:rPr lang="en-US" sz="1300" dirty="0">
                <a:solidFill>
                  <a:srgbClr val="1F2430"/>
                </a:solidFill>
                <a:latin typeface="Calibri" pitchFamily="34" charset="0"/>
                <a:ea typeface="Calibri" pitchFamily="34" charset="-122"/>
                <a:cs typeface="Calibri" pitchFamily="34" charset="-120"/>
              </a:rPr>
              <a:t>The spirometer measures lung capacity and volume.</a:t>
            </a:r>
            <a:endParaRPr lang="en-US" sz="1300" dirty="0"/>
          </a:p>
          <a:p>
            <a:pPr marL="342900" indent="-342900">
              <a:spcAft>
                <a:spcPts val="600"/>
              </a:spcAft>
              <a:buSzPct val="100000"/>
              <a:buChar char="▪"/>
            </a:pPr>
            <a:r>
              <a:rPr lang="en-US" sz="1300" b="1" dirty="0">
                <a:solidFill>
                  <a:srgbClr val="16264F"/>
                </a:solidFill>
                <a:latin typeface="Calibri" pitchFamily="34" charset="0"/>
                <a:ea typeface="Calibri" pitchFamily="34" charset="-122"/>
                <a:cs typeface="Calibri" pitchFamily="34" charset="-120"/>
              </a:rPr>
              <a:t>Technique</a:t>
            </a:r>
            <a:endParaRPr lang="en-US" sz="1300" dirty="0"/>
          </a:p>
          <a:p>
            <a:pPr lvl="1" marL="685800" indent="-342900">
              <a:spcAft>
                <a:spcPts val="600"/>
              </a:spcAft>
              <a:buSzPct val="100000"/>
              <a:buChar char="–"/>
            </a:pPr>
            <a:r>
              <a:rPr lang="en-US" sz="1200" dirty="0">
                <a:solidFill>
                  <a:srgbClr val="5A6376"/>
                </a:solidFill>
                <a:latin typeface="Calibri" pitchFamily="34" charset="0"/>
                <a:ea typeface="Calibri" pitchFamily="34" charset="-122"/>
                <a:cs typeface="Calibri" pitchFamily="34" charset="-120"/>
              </a:rPr>
              <a:t>Patient seated, with nose clip.</a:t>
            </a:r>
            <a:endParaRPr lang="en-US" sz="1300" dirty="0"/>
          </a:p>
          <a:p>
            <a:pPr lvl="1" marL="685800" indent="-342900">
              <a:spcAft>
                <a:spcPts val="600"/>
              </a:spcAft>
              <a:buSzPct val="100000"/>
              <a:buChar char="–"/>
            </a:pPr>
            <a:r>
              <a:rPr lang="en-US" sz="1200" dirty="0">
                <a:solidFill>
                  <a:srgbClr val="5A6376"/>
                </a:solidFill>
                <a:latin typeface="Calibri" pitchFamily="34" charset="0"/>
                <a:ea typeface="Calibri" pitchFamily="34" charset="-122"/>
                <a:cs typeface="Calibri" pitchFamily="34" charset="-120"/>
              </a:rPr>
              <a:t>Inhale deeply and exhale forcefully for 6 seconds.</a:t>
            </a:r>
            <a:endParaRPr lang="en-US" sz="1300" dirty="0"/>
          </a:p>
          <a:p>
            <a:pPr lvl="1" marL="685800" indent="-342900">
              <a:spcAft>
                <a:spcPts val="600"/>
              </a:spcAft>
              <a:buSzPct val="100000"/>
              <a:buChar char="–"/>
            </a:pPr>
            <a:r>
              <a:rPr lang="en-US" sz="1200" dirty="0">
                <a:solidFill>
                  <a:srgbClr val="5A6376"/>
                </a:solidFill>
                <a:latin typeface="Calibri" pitchFamily="34" charset="0"/>
                <a:ea typeface="Calibri" pitchFamily="34" charset="-122"/>
                <a:cs typeface="Calibri" pitchFamily="34" charset="-120"/>
              </a:rPr>
              <a:t>The best of 3 readings is taken.</a:t>
            </a:r>
            <a:endParaRPr lang="en-US" sz="1300" dirty="0"/>
          </a:p>
          <a:p>
            <a:pPr marL="342900" indent="-342900">
              <a:spcAft>
                <a:spcPts val="600"/>
              </a:spcAft>
              <a:buSzPct val="100000"/>
              <a:buChar char="▪"/>
            </a:pPr>
            <a:r>
              <a:rPr lang="en-US" sz="1300" b="1" dirty="0">
                <a:solidFill>
                  <a:srgbClr val="16264F"/>
                </a:solidFill>
                <a:latin typeface="Calibri" pitchFamily="34" charset="0"/>
                <a:ea typeface="Calibri" pitchFamily="34" charset="-122"/>
                <a:cs typeface="Calibri" pitchFamily="34" charset="-120"/>
              </a:rPr>
              <a:t>Key Definitions</a:t>
            </a:r>
            <a:endParaRPr lang="en-US" sz="1300" dirty="0"/>
          </a:p>
          <a:p>
            <a:pPr lvl="1" marL="685800" indent="-342900">
              <a:spcAft>
                <a:spcPts val="600"/>
              </a:spcAft>
              <a:buSzPct val="100000"/>
              <a:buChar char="–"/>
            </a:pPr>
            <a:r>
              <a:rPr lang="en-US" sz="1200" dirty="0">
                <a:solidFill>
                  <a:srgbClr val="5A6376"/>
                </a:solidFill>
                <a:latin typeface="Calibri" pitchFamily="34" charset="0"/>
                <a:ea typeface="Calibri" pitchFamily="34" charset="-122"/>
                <a:cs typeface="Calibri" pitchFamily="34" charset="-120"/>
              </a:rPr>
              <a:t>Tidal Volume (TV): normal breathing.</a:t>
            </a:r>
            <a:endParaRPr lang="en-US" sz="1300" dirty="0"/>
          </a:p>
          <a:p>
            <a:pPr lvl="1" marL="685800" indent="-342900">
              <a:spcAft>
                <a:spcPts val="600"/>
              </a:spcAft>
              <a:buSzPct val="100000"/>
              <a:buChar char="–"/>
            </a:pPr>
            <a:r>
              <a:rPr lang="en-US" sz="1200" dirty="0">
                <a:solidFill>
                  <a:srgbClr val="5A6376"/>
                </a:solidFill>
                <a:latin typeface="Calibri" pitchFamily="34" charset="0"/>
                <a:ea typeface="Calibri" pitchFamily="34" charset="-122"/>
                <a:cs typeface="Calibri" pitchFamily="34" charset="-120"/>
              </a:rPr>
              <a:t>Vital Capacity: tidal volume + inspiratory and expiratory reserves.</a:t>
            </a:r>
            <a:endParaRPr lang="en-US" sz="1300" dirty="0"/>
          </a:p>
          <a:p>
            <a:pPr lvl="1" marL="685800" indent="-342900">
              <a:spcAft>
                <a:spcPts val="600"/>
              </a:spcAft>
              <a:buSzPct val="100000"/>
              <a:buChar char="–"/>
            </a:pPr>
            <a:r>
              <a:rPr lang="en-US" sz="1200" dirty="0">
                <a:solidFill>
                  <a:srgbClr val="5A6376"/>
                </a:solidFill>
                <a:latin typeface="Calibri" pitchFamily="34" charset="0"/>
                <a:ea typeface="Calibri" pitchFamily="34" charset="-122"/>
                <a:cs typeface="Calibri" pitchFamily="34" charset="-120"/>
              </a:rPr>
              <a:t>Residual Volume (RV): air always remaining in the lungs to prevent collapse.</a:t>
            </a:r>
            <a:endParaRPr lang="en-US" sz="1300" dirty="0"/>
          </a:p>
        </p:txBody>
      </p:sp>
      <p:sp>
        <p:nvSpPr>
          <p:cNvPr id="5" name="Shape 3"/>
          <p:cNvSpPr/>
          <p:nvPr/>
        </p:nvSpPr>
        <p:spPr>
          <a:xfrm>
            <a:off x="0" y="0"/>
            <a:ext cx="9144000" cy="54864"/>
          </a:xfrm>
          <a:prstGeom prst="rect">
            <a:avLst/>
          </a:prstGeom>
          <a:solidFill>
            <a:srgbClr val="C9A227"/>
          </a:solidFill>
          <a:ln/>
        </p:spPr>
      </p:sp>
      <p:sp>
        <p:nvSpPr>
          <p:cNvPr id="6" name="Text 4"/>
          <p:cNvSpPr/>
          <p:nvPr/>
        </p:nvSpPr>
        <p:spPr>
          <a:xfrm>
            <a:off x="411480" y="4759452"/>
            <a:ext cx="5486400" cy="274320"/>
          </a:xfrm>
          <a:prstGeom prst="rect">
            <a:avLst/>
          </a:prstGeom>
          <a:noFill/>
          <a:ln/>
        </p:spPr>
        <p:txBody>
          <a:bodyPr wrap="square" rtlCol="0" anchor="ctr"/>
          <a:lstStyle/>
          <a:p>
            <a:pPr indent="0" marL="0">
              <a:buNone/>
            </a:pPr>
            <a:r>
              <a:rPr lang="en-US" sz="900" dirty="0">
                <a:solidFill>
                  <a:srgbClr val="5A6376"/>
                </a:solidFill>
                <a:latin typeface="Calibri" pitchFamily="34" charset="0"/>
                <a:ea typeface="Calibri" pitchFamily="34" charset="-122"/>
                <a:cs typeface="Calibri" pitchFamily="34" charset="-120"/>
              </a:rPr>
              <a:t>Physical Examination Preparation</a:t>
            </a:r>
            <a:endParaRPr lang="en-US" sz="900" dirty="0"/>
          </a:p>
        </p:txBody>
      </p:sp>
      <p:sp>
        <p:nvSpPr>
          <p:cNvPr id="7" name="Text 5"/>
          <p:cNvSpPr/>
          <p:nvPr/>
        </p:nvSpPr>
        <p:spPr>
          <a:xfrm>
            <a:off x="8275320" y="4759452"/>
            <a:ext cx="45720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38</a:t>
            </a:r>
            <a:endParaRPr lang="en-US" sz="900" dirty="0"/>
          </a:p>
        </p:txBody>
      </p:sp>
      <p:sp>
        <p:nvSpPr>
          <p:cNvPr id="8" name="Text 6"/>
          <p:cNvSpPr/>
          <p:nvPr/>
        </p:nvSpPr>
        <p:spPr>
          <a:xfrm>
            <a:off x="5852160" y="4759452"/>
            <a:ext cx="237744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ICS · Institute of Health Sciences</a:t>
            </a:r>
            <a:endParaRPr lang="en-US" sz="900" dirty="0"/>
          </a:p>
        </p:txBody>
      </p:sp>
      <p:pic>
        <p:nvPicPr>
          <p:cNvPr id="9" name="Image 0" descr="preencoded.png">    </p:cNvPr>
          <p:cNvPicPr>
            <a:picLocks noChangeAspect="1"/>
          </p:cNvPicPr>
          <p:nvPr/>
        </p:nvPicPr>
        <p:blipFill>
          <a:blip r:embed="rId1"/>
          <a:stretch>
            <a:fillRect/>
          </a:stretch>
        </p:blipFill>
        <p:spPr>
          <a:xfrm>
            <a:off x="5760720" y="1463040"/>
            <a:ext cx="2926080" cy="2194560"/>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16264F"/>
        </a:solidFill>
      </p:bgPr>
    </p:bg>
    <p:spTree>
      <p:nvGrpSpPr>
        <p:cNvPr id="1" name=""/>
        <p:cNvGrpSpPr/>
        <p:nvPr/>
      </p:nvGrpSpPr>
      <p:grpSpPr>
        <a:xfrm>
          <a:off x="0" y="0"/>
          <a:ext cx="0" cy="0"/>
          <a:chOff x="0" y="0"/>
          <a:chExt cx="0" cy="0"/>
        </a:xfrm>
      </p:grpSpPr>
      <p:sp>
        <p:nvSpPr>
          <p:cNvPr id="2" name="Shape 0"/>
          <p:cNvSpPr/>
          <p:nvPr/>
        </p:nvSpPr>
        <p:spPr>
          <a:xfrm>
            <a:off x="0" y="0"/>
            <a:ext cx="164592" cy="5143500"/>
          </a:xfrm>
          <a:prstGeom prst="rect">
            <a:avLst/>
          </a:prstGeom>
          <a:solidFill>
            <a:srgbClr val="C9A227"/>
          </a:solidFill>
          <a:ln/>
        </p:spPr>
      </p:sp>
      <p:sp>
        <p:nvSpPr>
          <p:cNvPr id="3" name="Text 1"/>
          <p:cNvSpPr/>
          <p:nvPr/>
        </p:nvSpPr>
        <p:spPr>
          <a:xfrm>
            <a:off x="822960" y="1051560"/>
            <a:ext cx="1828800" cy="1097280"/>
          </a:xfrm>
          <a:prstGeom prst="rect">
            <a:avLst/>
          </a:prstGeom>
          <a:noFill/>
          <a:ln/>
        </p:spPr>
        <p:txBody>
          <a:bodyPr wrap="square" rtlCol="0" anchor="ctr"/>
          <a:lstStyle/>
          <a:p>
            <a:pPr indent="0" marL="0">
              <a:buNone/>
            </a:pPr>
            <a:r>
              <a:rPr lang="en-US" sz="8000" b="1" dirty="0">
                <a:solidFill>
                  <a:srgbClr val="C9A227"/>
                </a:solidFill>
                <a:latin typeface="Georgia" pitchFamily="34" charset="0"/>
                <a:ea typeface="Georgia" pitchFamily="34" charset="-122"/>
                <a:cs typeface="Georgia" pitchFamily="34" charset="-120"/>
              </a:rPr>
              <a:t>6</a:t>
            </a:r>
            <a:endParaRPr lang="en-US" sz="8000" dirty="0"/>
          </a:p>
        </p:txBody>
      </p:sp>
      <p:sp>
        <p:nvSpPr>
          <p:cNvPr id="4" name="Text 2"/>
          <p:cNvSpPr/>
          <p:nvPr/>
        </p:nvSpPr>
        <p:spPr>
          <a:xfrm>
            <a:off x="822960" y="2194560"/>
            <a:ext cx="7315200" cy="1005840"/>
          </a:xfrm>
          <a:prstGeom prst="rect">
            <a:avLst/>
          </a:prstGeom>
          <a:noFill/>
          <a:ln/>
        </p:spPr>
        <p:txBody>
          <a:bodyPr wrap="square" rtlCol="0" anchor="t"/>
          <a:lstStyle/>
          <a:p>
            <a:pPr indent="0" marL="0">
              <a:buNone/>
            </a:pPr>
            <a:r>
              <a:rPr lang="en-US" sz="3400" b="1" dirty="0">
                <a:solidFill>
                  <a:srgbClr val="FFFFFF"/>
                </a:solidFill>
                <a:latin typeface="Georgia" pitchFamily="34" charset="0"/>
                <a:ea typeface="Georgia" pitchFamily="34" charset="-122"/>
                <a:cs typeface="Georgia" pitchFamily="34" charset="-120"/>
              </a:rPr>
              <a:t>Supportive Anatomy and Physiology</a:t>
            </a:r>
            <a:endParaRPr lang="en-US" sz="3400" dirty="0"/>
          </a:p>
        </p:txBody>
      </p:sp>
      <p:sp>
        <p:nvSpPr>
          <p:cNvPr id="5" name="Text 3"/>
          <p:cNvSpPr/>
          <p:nvPr/>
        </p:nvSpPr>
        <p:spPr>
          <a:xfrm>
            <a:off x="868680" y="3246120"/>
            <a:ext cx="7315200" cy="731520"/>
          </a:xfrm>
          <a:prstGeom prst="rect">
            <a:avLst/>
          </a:prstGeom>
          <a:noFill/>
          <a:ln/>
        </p:spPr>
        <p:txBody>
          <a:bodyPr wrap="square" rtlCol="0" anchor="t"/>
          <a:lstStyle/>
          <a:p>
            <a:pPr indent="0" marL="0">
              <a:buNone/>
            </a:pPr>
            <a:r>
              <a:rPr lang="en-US" sz="1300" dirty="0">
                <a:solidFill>
                  <a:srgbClr val="C3CCE4"/>
                </a:solidFill>
                <a:latin typeface="Calibri" pitchFamily="34" charset="0"/>
                <a:ea typeface="Calibri" pitchFamily="34" charset="-122"/>
                <a:cs typeface="Calibri" pitchFamily="34" charset="-120"/>
              </a:rPr>
              <a:t>Heart and Circulation · Gas Exchange · Nervous System</a:t>
            </a:r>
            <a:endParaRPr lang="en-US" sz="13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p:nvPr/>
        </p:nvSpPr>
        <p:spPr>
          <a:xfrm>
            <a:off x="411480" y="201168"/>
            <a:ext cx="8321040" cy="228600"/>
          </a:xfrm>
          <a:prstGeom prst="rect">
            <a:avLst/>
          </a:prstGeom>
          <a:noFill/>
          <a:ln/>
        </p:spPr>
        <p:txBody>
          <a:bodyPr wrap="square" rtlCol="0" anchor="ctr"/>
          <a:lstStyle/>
          <a:p>
            <a:pPr indent="0" marL="0">
              <a:buNone/>
            </a:pPr>
            <a:r>
              <a:rPr lang="en-US" sz="1000" b="1" spc="200" kern="0" dirty="0">
                <a:solidFill>
                  <a:srgbClr val="C9A227"/>
                </a:solidFill>
                <a:latin typeface="Calibri" pitchFamily="34" charset="0"/>
                <a:ea typeface="Calibri" pitchFamily="34" charset="-122"/>
                <a:cs typeface="Calibri" pitchFamily="34" charset="-120"/>
              </a:rPr>
              <a:t>SUPPORTIVE ANATOMY AND PHYSIOLOGY</a:t>
            </a:r>
            <a:endParaRPr lang="en-US" sz="1000" dirty="0"/>
          </a:p>
        </p:txBody>
      </p:sp>
      <p:sp>
        <p:nvSpPr>
          <p:cNvPr id="3" name="Text 1"/>
          <p:cNvSpPr/>
          <p:nvPr/>
        </p:nvSpPr>
        <p:spPr>
          <a:xfrm>
            <a:off x="411480" y="438912"/>
            <a:ext cx="8321040" cy="502920"/>
          </a:xfrm>
          <a:prstGeom prst="rect">
            <a:avLst/>
          </a:prstGeom>
          <a:noFill/>
          <a:ln/>
        </p:spPr>
        <p:txBody>
          <a:bodyPr wrap="square" rtlCol="0" anchor="ctr"/>
          <a:lstStyle/>
          <a:p>
            <a:pPr indent="0" marL="0">
              <a:buNone/>
            </a:pPr>
            <a:r>
              <a:rPr lang="en-US" sz="2600" b="1" dirty="0">
                <a:solidFill>
                  <a:srgbClr val="16264F"/>
                </a:solidFill>
                <a:latin typeface="Georgia" pitchFamily="34" charset="0"/>
                <a:ea typeface="Georgia" pitchFamily="34" charset="-122"/>
                <a:cs typeface="Georgia" pitchFamily="34" charset="-120"/>
              </a:rPr>
              <a:t>The Heart: Chambers, Valves, and Great Vessels</a:t>
            </a:r>
            <a:endParaRPr lang="en-US" sz="2600" dirty="0"/>
          </a:p>
        </p:txBody>
      </p:sp>
      <p:pic>
        <p:nvPicPr>
          <p:cNvPr id="4" name="Image 0" descr="preencoded.png">    </p:cNvPr>
          <p:cNvPicPr>
            <a:picLocks noChangeAspect="1"/>
          </p:cNvPicPr>
          <p:nvPr/>
        </p:nvPicPr>
        <p:blipFill>
          <a:blip r:embed="rId1"/>
          <a:stretch>
            <a:fillRect/>
          </a:stretch>
        </p:blipFill>
        <p:spPr>
          <a:xfrm>
            <a:off x="4617720" y="1005840"/>
            <a:ext cx="4206240" cy="3008376"/>
          </a:xfrm>
          <a:prstGeom prst="rect">
            <a:avLst/>
          </a:prstGeom>
        </p:spPr>
      </p:pic>
      <p:sp>
        <p:nvSpPr>
          <p:cNvPr id="5" name="Text 2"/>
          <p:cNvSpPr/>
          <p:nvPr/>
        </p:nvSpPr>
        <p:spPr>
          <a:xfrm>
            <a:off x="457200" y="1051560"/>
            <a:ext cx="4023360" cy="3566160"/>
          </a:xfrm>
          <a:prstGeom prst="rect">
            <a:avLst/>
          </a:prstGeom>
          <a:noFill/>
          <a:ln/>
        </p:spPr>
        <p:txBody>
          <a:bodyPr wrap="square" rtlCol="0" anchor="t"/>
          <a:lstStyle/>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4 chambers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Atria (right and left): receive blood.</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Ventricles (right and left): pump blood out.</a:t>
            </a:r>
            <a:endParaRPr lang="en-US" sz="1200" dirty="0"/>
          </a:p>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4 valves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Tricuspid: atrium → right ventricle.</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Pulmonary: right ventricle → pulmonary artery.</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Mitral (bicuspid): atrium → left ventricle.</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Aortic: left ventricle → aorta.</a:t>
            </a:r>
            <a:endParaRPr lang="en-US" sz="1200" dirty="0"/>
          </a:p>
          <a:p>
            <a:pPr lvl="1" marL="685800" indent="-342900">
              <a:spcAft>
                <a:spcPts val="600"/>
              </a:spcAft>
              <a:buSzPct val="100000"/>
              <a:buChar char="–"/>
            </a:pPr>
            <a:r>
              <a:rPr lang="en-US" sz="1100" i="1" dirty="0">
                <a:solidFill>
                  <a:srgbClr val="5A6376"/>
                </a:solidFill>
                <a:latin typeface="Calibri" pitchFamily="34" charset="0"/>
                <a:ea typeface="Calibri" pitchFamily="34" charset="-122"/>
                <a:cs typeface="Calibri" pitchFamily="34" charset="-120"/>
              </a:rPr>
              <a:t>Prevent blood backflow.</a:t>
            </a:r>
            <a:endParaRPr lang="en-US" sz="1200" dirty="0"/>
          </a:p>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Septum</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Separates the right side (O₂-poor blood) from the left (O₂-rich blood).</a:t>
            </a:r>
            <a:endParaRPr lang="en-US" sz="1200" dirty="0"/>
          </a:p>
        </p:txBody>
      </p:sp>
      <p:sp>
        <p:nvSpPr>
          <p:cNvPr id="6" name="Shape 3"/>
          <p:cNvSpPr/>
          <p:nvPr/>
        </p:nvSpPr>
        <p:spPr>
          <a:xfrm>
            <a:off x="0" y="0"/>
            <a:ext cx="9144000" cy="54864"/>
          </a:xfrm>
          <a:prstGeom prst="rect">
            <a:avLst/>
          </a:prstGeom>
          <a:solidFill>
            <a:srgbClr val="C9A227"/>
          </a:solidFill>
          <a:ln/>
        </p:spPr>
      </p:sp>
      <p:sp>
        <p:nvSpPr>
          <p:cNvPr id="7" name="Text 4"/>
          <p:cNvSpPr/>
          <p:nvPr/>
        </p:nvSpPr>
        <p:spPr>
          <a:xfrm>
            <a:off x="411480" y="4759452"/>
            <a:ext cx="5486400" cy="274320"/>
          </a:xfrm>
          <a:prstGeom prst="rect">
            <a:avLst/>
          </a:prstGeom>
          <a:noFill/>
          <a:ln/>
        </p:spPr>
        <p:txBody>
          <a:bodyPr wrap="square" rtlCol="0" anchor="ctr"/>
          <a:lstStyle/>
          <a:p>
            <a:pPr indent="0" marL="0">
              <a:buNone/>
            </a:pPr>
            <a:r>
              <a:rPr lang="en-US" sz="900" dirty="0">
                <a:solidFill>
                  <a:srgbClr val="5A6376"/>
                </a:solidFill>
                <a:latin typeface="Calibri" pitchFamily="34" charset="0"/>
                <a:ea typeface="Calibri" pitchFamily="34" charset="-122"/>
                <a:cs typeface="Calibri" pitchFamily="34" charset="-120"/>
              </a:rPr>
              <a:t>Supportive Anatomy and Physiology</a:t>
            </a:r>
            <a:endParaRPr lang="en-US" sz="900" dirty="0"/>
          </a:p>
        </p:txBody>
      </p:sp>
      <p:sp>
        <p:nvSpPr>
          <p:cNvPr id="8" name="Text 5"/>
          <p:cNvSpPr/>
          <p:nvPr/>
        </p:nvSpPr>
        <p:spPr>
          <a:xfrm>
            <a:off x="8275320" y="4759452"/>
            <a:ext cx="45720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40</a:t>
            </a:r>
            <a:endParaRPr lang="en-US" sz="900" dirty="0"/>
          </a:p>
        </p:txBody>
      </p:sp>
      <p:sp>
        <p:nvSpPr>
          <p:cNvPr id="9" name="Text 6"/>
          <p:cNvSpPr/>
          <p:nvPr/>
        </p:nvSpPr>
        <p:spPr>
          <a:xfrm>
            <a:off x="5852160" y="4759452"/>
            <a:ext cx="237744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ICS · Institute of Health Sciences</a:t>
            </a:r>
            <a:endParaRPr lang="en-US" sz="9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p:nvPr/>
        </p:nvSpPr>
        <p:spPr>
          <a:xfrm>
            <a:off x="411480" y="201168"/>
            <a:ext cx="8321040" cy="228600"/>
          </a:xfrm>
          <a:prstGeom prst="rect">
            <a:avLst/>
          </a:prstGeom>
          <a:noFill/>
          <a:ln/>
        </p:spPr>
        <p:txBody>
          <a:bodyPr wrap="square" rtlCol="0" anchor="ctr"/>
          <a:lstStyle/>
          <a:p>
            <a:pPr indent="0" marL="0">
              <a:buNone/>
            </a:pPr>
            <a:r>
              <a:rPr lang="en-US" sz="1000" b="1" spc="200" kern="0" dirty="0">
                <a:solidFill>
                  <a:srgbClr val="C9A227"/>
                </a:solidFill>
                <a:latin typeface="Calibri" pitchFamily="34" charset="0"/>
                <a:ea typeface="Calibri" pitchFamily="34" charset="-122"/>
                <a:cs typeface="Calibri" pitchFamily="34" charset="-120"/>
              </a:rPr>
              <a:t>SUPPORTIVE ANATOMY AND PHYSIOLOGY</a:t>
            </a:r>
            <a:endParaRPr lang="en-US" sz="1000" dirty="0"/>
          </a:p>
        </p:txBody>
      </p:sp>
      <p:sp>
        <p:nvSpPr>
          <p:cNvPr id="3" name="Text 1"/>
          <p:cNvSpPr/>
          <p:nvPr/>
        </p:nvSpPr>
        <p:spPr>
          <a:xfrm>
            <a:off x="411480" y="438912"/>
            <a:ext cx="8321040" cy="502920"/>
          </a:xfrm>
          <a:prstGeom prst="rect">
            <a:avLst/>
          </a:prstGeom>
          <a:noFill/>
          <a:ln/>
        </p:spPr>
        <p:txBody>
          <a:bodyPr wrap="square" rtlCol="0" anchor="ctr"/>
          <a:lstStyle/>
          <a:p>
            <a:pPr indent="0" marL="0">
              <a:buNone/>
            </a:pPr>
            <a:r>
              <a:rPr lang="en-US" sz="2600" b="1" dirty="0">
                <a:solidFill>
                  <a:srgbClr val="16264F"/>
                </a:solidFill>
                <a:latin typeface="Georgia" pitchFamily="34" charset="0"/>
                <a:ea typeface="Georgia" pitchFamily="34" charset="-122"/>
                <a:cs typeface="Georgia" pitchFamily="34" charset="-120"/>
              </a:rPr>
              <a:t>Blood Flow: Entry and Exit</a:t>
            </a:r>
            <a:endParaRPr lang="en-US" sz="2600" dirty="0"/>
          </a:p>
        </p:txBody>
      </p:sp>
      <p:sp>
        <p:nvSpPr>
          <p:cNvPr id="4" name="Shape 2"/>
          <p:cNvSpPr/>
          <p:nvPr/>
        </p:nvSpPr>
        <p:spPr>
          <a:xfrm>
            <a:off x="457200" y="1051560"/>
            <a:ext cx="3977640" cy="310896"/>
          </a:xfrm>
          <a:prstGeom prst="rect">
            <a:avLst/>
          </a:prstGeom>
          <a:solidFill>
            <a:srgbClr val="16264F"/>
          </a:solidFill>
          <a:ln/>
        </p:spPr>
      </p:sp>
      <p:sp>
        <p:nvSpPr>
          <p:cNvPr id="5" name="Text 3"/>
          <p:cNvSpPr/>
          <p:nvPr/>
        </p:nvSpPr>
        <p:spPr>
          <a:xfrm>
            <a:off x="566928" y="1051560"/>
            <a:ext cx="3749040" cy="310896"/>
          </a:xfrm>
          <a:prstGeom prst="rect">
            <a:avLst/>
          </a:prstGeom>
          <a:noFill/>
          <a:ln/>
        </p:spPr>
        <p:txBody>
          <a:bodyPr wrap="square"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Pulmonary Circulation (Lesser)</a:t>
            </a:r>
            <a:endParaRPr lang="en-US" sz="1200" dirty="0"/>
          </a:p>
        </p:txBody>
      </p:sp>
      <p:sp>
        <p:nvSpPr>
          <p:cNvPr id="6" name="Text 4"/>
          <p:cNvSpPr/>
          <p:nvPr/>
        </p:nvSpPr>
        <p:spPr>
          <a:xfrm>
            <a:off x="457200" y="1472184"/>
            <a:ext cx="3977640" cy="3008376"/>
          </a:xfrm>
          <a:prstGeom prst="rect">
            <a:avLst/>
          </a:prstGeom>
          <a:noFill/>
          <a:ln/>
        </p:spPr>
        <p:txBody>
          <a:bodyPr wrap="square" rtlCol="0" anchor="t"/>
          <a:lstStyle/>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OXYGEN-POOR blood ENTERS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1. Superior and inferior vena cava → right atrium.</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2. Tricuspid valve → right ventricle.</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3. Pulmonary valve → pulmonary artery.</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4. EXITS to the lungs: CO₂ is released and O₂ is taken up.</a:t>
            </a:r>
            <a:endParaRPr lang="en-US" sz="1200" dirty="0"/>
          </a:p>
          <a:p>
            <a:pPr marL="342900" indent="-342900">
              <a:spcAft>
                <a:spcPts val="600"/>
              </a:spcAft>
              <a:buSzPct val="100000"/>
              <a:buChar char="▪"/>
            </a:pPr>
            <a:r>
              <a:rPr lang="en-US" sz="1200" i="1" dirty="0">
                <a:solidFill>
                  <a:srgbClr val="1F2430"/>
                </a:solidFill>
                <a:latin typeface="Calibri" pitchFamily="34" charset="0"/>
                <a:ea typeface="Calibri" pitchFamily="34" charset="-122"/>
                <a:cs typeface="Calibri" pitchFamily="34" charset="-120"/>
              </a:rPr>
              <a:t>Note: the pulmonary artery is the only artery that carries oxygen-poor blood.</a:t>
            </a:r>
            <a:endParaRPr lang="en-US" sz="1200" dirty="0"/>
          </a:p>
        </p:txBody>
      </p:sp>
      <p:sp>
        <p:nvSpPr>
          <p:cNvPr id="7" name="Shape 5"/>
          <p:cNvSpPr/>
          <p:nvPr/>
        </p:nvSpPr>
        <p:spPr>
          <a:xfrm>
            <a:off x="4709160" y="1051560"/>
            <a:ext cx="3977640" cy="310896"/>
          </a:xfrm>
          <a:prstGeom prst="rect">
            <a:avLst/>
          </a:prstGeom>
          <a:solidFill>
            <a:srgbClr val="16264F"/>
          </a:solidFill>
          <a:ln/>
        </p:spPr>
      </p:sp>
      <p:sp>
        <p:nvSpPr>
          <p:cNvPr id="8" name="Text 6"/>
          <p:cNvSpPr/>
          <p:nvPr/>
        </p:nvSpPr>
        <p:spPr>
          <a:xfrm>
            <a:off x="4818888" y="1051560"/>
            <a:ext cx="3749040" cy="310896"/>
          </a:xfrm>
          <a:prstGeom prst="rect">
            <a:avLst/>
          </a:prstGeom>
          <a:noFill/>
          <a:ln/>
        </p:spPr>
        <p:txBody>
          <a:bodyPr wrap="square"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Systemic Circulation (Greater)</a:t>
            </a:r>
            <a:endParaRPr lang="en-US" sz="1200" dirty="0"/>
          </a:p>
        </p:txBody>
      </p:sp>
      <p:sp>
        <p:nvSpPr>
          <p:cNvPr id="9" name="Text 7"/>
          <p:cNvSpPr/>
          <p:nvPr/>
        </p:nvSpPr>
        <p:spPr>
          <a:xfrm>
            <a:off x="4709160" y="1472184"/>
            <a:ext cx="3977640" cy="3008376"/>
          </a:xfrm>
          <a:prstGeom prst="rect">
            <a:avLst/>
          </a:prstGeom>
          <a:noFill/>
          <a:ln/>
        </p:spPr>
        <p:txBody>
          <a:bodyPr wrap="square" rtlCol="0" anchor="t"/>
          <a:lstStyle/>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OXYGEN-RICH blood RETURNS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5. Pulmonary veins → left atrium.</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6. Mitral valve → left ventricle.</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7. Aortic valve → aorta.</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8. EXITS to the entire body via the arteries.</a:t>
            </a:r>
            <a:endParaRPr lang="en-US" sz="1200" dirty="0"/>
          </a:p>
          <a:p>
            <a:pPr marL="342900" indent="-342900">
              <a:spcAft>
                <a:spcPts val="600"/>
              </a:spcAft>
              <a:buSzPct val="100000"/>
              <a:buChar char="▪"/>
            </a:pPr>
            <a:r>
              <a:rPr lang="en-US" sz="1200" i="1" dirty="0">
                <a:solidFill>
                  <a:srgbClr val="1F2430"/>
                </a:solidFill>
                <a:latin typeface="Calibri" pitchFamily="34" charset="0"/>
                <a:ea typeface="Calibri" pitchFamily="34" charset="-122"/>
                <a:cs typeface="Calibri" pitchFamily="34" charset="-120"/>
              </a:rPr>
              <a:t>Note: the pulmonary veins are the only veins that carry oxygen-rich blood.</a:t>
            </a:r>
            <a:endParaRPr lang="en-US" sz="1200" dirty="0"/>
          </a:p>
        </p:txBody>
      </p:sp>
      <p:sp>
        <p:nvSpPr>
          <p:cNvPr id="10" name="Shape 8"/>
          <p:cNvSpPr/>
          <p:nvPr/>
        </p:nvSpPr>
        <p:spPr>
          <a:xfrm>
            <a:off x="0" y="0"/>
            <a:ext cx="9144000" cy="54864"/>
          </a:xfrm>
          <a:prstGeom prst="rect">
            <a:avLst/>
          </a:prstGeom>
          <a:solidFill>
            <a:srgbClr val="C9A227"/>
          </a:solidFill>
          <a:ln/>
        </p:spPr>
      </p:sp>
      <p:sp>
        <p:nvSpPr>
          <p:cNvPr id="11" name="Text 9"/>
          <p:cNvSpPr/>
          <p:nvPr/>
        </p:nvSpPr>
        <p:spPr>
          <a:xfrm>
            <a:off x="411480" y="4759452"/>
            <a:ext cx="5486400" cy="274320"/>
          </a:xfrm>
          <a:prstGeom prst="rect">
            <a:avLst/>
          </a:prstGeom>
          <a:noFill/>
          <a:ln/>
        </p:spPr>
        <p:txBody>
          <a:bodyPr wrap="square" rtlCol="0" anchor="ctr"/>
          <a:lstStyle/>
          <a:p>
            <a:pPr indent="0" marL="0">
              <a:buNone/>
            </a:pPr>
            <a:r>
              <a:rPr lang="en-US" sz="900" dirty="0">
                <a:solidFill>
                  <a:srgbClr val="5A6376"/>
                </a:solidFill>
                <a:latin typeface="Calibri" pitchFamily="34" charset="0"/>
                <a:ea typeface="Calibri" pitchFamily="34" charset="-122"/>
                <a:cs typeface="Calibri" pitchFamily="34" charset="-120"/>
              </a:rPr>
              <a:t>Supportive Anatomy and Physiology</a:t>
            </a:r>
            <a:endParaRPr lang="en-US" sz="900" dirty="0"/>
          </a:p>
        </p:txBody>
      </p:sp>
      <p:sp>
        <p:nvSpPr>
          <p:cNvPr id="12" name="Text 10"/>
          <p:cNvSpPr/>
          <p:nvPr/>
        </p:nvSpPr>
        <p:spPr>
          <a:xfrm>
            <a:off x="8275320" y="4759452"/>
            <a:ext cx="45720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41</a:t>
            </a:r>
            <a:endParaRPr lang="en-US" sz="900" dirty="0"/>
          </a:p>
        </p:txBody>
      </p:sp>
      <p:sp>
        <p:nvSpPr>
          <p:cNvPr id="13" name="Text 11"/>
          <p:cNvSpPr/>
          <p:nvPr/>
        </p:nvSpPr>
        <p:spPr>
          <a:xfrm>
            <a:off x="5852160" y="4759452"/>
            <a:ext cx="237744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ICS · Institute of Health Sciences</a:t>
            </a:r>
            <a:endParaRPr lang="en-US" sz="9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p:nvPr/>
        </p:nvSpPr>
        <p:spPr>
          <a:xfrm>
            <a:off x="411480" y="201168"/>
            <a:ext cx="8321040" cy="228600"/>
          </a:xfrm>
          <a:prstGeom prst="rect">
            <a:avLst/>
          </a:prstGeom>
          <a:noFill/>
          <a:ln/>
        </p:spPr>
        <p:txBody>
          <a:bodyPr wrap="square" rtlCol="0" anchor="ctr"/>
          <a:lstStyle/>
          <a:p>
            <a:pPr indent="0" marL="0">
              <a:buNone/>
            </a:pPr>
            <a:r>
              <a:rPr lang="en-US" sz="1000" b="1" spc="200" kern="0" dirty="0">
                <a:solidFill>
                  <a:srgbClr val="C9A227"/>
                </a:solidFill>
                <a:latin typeface="Calibri" pitchFamily="34" charset="0"/>
                <a:ea typeface="Calibri" pitchFamily="34" charset="-122"/>
                <a:cs typeface="Calibri" pitchFamily="34" charset="-120"/>
              </a:rPr>
              <a:t>SUPPORTIVE ANATOMY AND PHYSIOLOGY</a:t>
            </a:r>
            <a:endParaRPr lang="en-US" sz="1000" dirty="0"/>
          </a:p>
        </p:txBody>
      </p:sp>
      <p:sp>
        <p:nvSpPr>
          <p:cNvPr id="3" name="Text 1"/>
          <p:cNvSpPr/>
          <p:nvPr/>
        </p:nvSpPr>
        <p:spPr>
          <a:xfrm>
            <a:off x="411480" y="438912"/>
            <a:ext cx="8321040" cy="502920"/>
          </a:xfrm>
          <a:prstGeom prst="rect">
            <a:avLst/>
          </a:prstGeom>
          <a:noFill/>
          <a:ln/>
        </p:spPr>
        <p:txBody>
          <a:bodyPr wrap="square" rtlCol="0" anchor="ctr"/>
          <a:lstStyle/>
          <a:p>
            <a:pPr indent="0" marL="0">
              <a:buNone/>
            </a:pPr>
            <a:r>
              <a:rPr lang="en-US" sz="2600" b="1" dirty="0">
                <a:solidFill>
                  <a:srgbClr val="16264F"/>
                </a:solidFill>
                <a:latin typeface="Georgia" pitchFamily="34" charset="0"/>
                <a:ea typeface="Georgia" pitchFamily="34" charset="-122"/>
                <a:cs typeface="Georgia" pitchFamily="34" charset="-120"/>
              </a:rPr>
              <a:t>Cardiac Cycle: Key Data for the CMA</a:t>
            </a:r>
            <a:endParaRPr lang="en-US" sz="2600" dirty="0"/>
          </a:p>
        </p:txBody>
      </p:sp>
      <p:sp>
        <p:nvSpPr>
          <p:cNvPr id="4" name="Text 2"/>
          <p:cNvSpPr/>
          <p:nvPr/>
        </p:nvSpPr>
        <p:spPr>
          <a:xfrm>
            <a:off x="457200" y="1051560"/>
            <a:ext cx="8229600" cy="3566160"/>
          </a:xfrm>
          <a:prstGeom prst="rect">
            <a:avLst/>
          </a:prstGeom>
          <a:noFill/>
          <a:ln/>
        </p:spPr>
        <p:txBody>
          <a:bodyPr wrap="square" rtlCol="0" anchor="t"/>
          <a:lstStyle/>
          <a:p>
            <a:pPr marL="342900" indent="-342900">
              <a:spcAft>
                <a:spcPts val="600"/>
              </a:spcAft>
              <a:buSzPct val="100000"/>
              <a:buChar char="▪"/>
            </a:pPr>
            <a:r>
              <a:rPr lang="en-US" sz="1300" b="1" dirty="0">
                <a:solidFill>
                  <a:srgbClr val="16264F"/>
                </a:solidFill>
                <a:latin typeface="Calibri" pitchFamily="34" charset="0"/>
                <a:ea typeface="Calibri" pitchFamily="34" charset="-122"/>
                <a:cs typeface="Calibri" pitchFamily="34" charset="-120"/>
              </a:rPr>
              <a:t>Systole and Diastole</a:t>
            </a:r>
            <a:endParaRPr lang="en-US" sz="1300" dirty="0"/>
          </a:p>
          <a:p>
            <a:pPr lvl="1" marL="685800" indent="-342900">
              <a:spcAft>
                <a:spcPts val="600"/>
              </a:spcAft>
              <a:buSzPct val="100000"/>
              <a:buChar char="–"/>
            </a:pPr>
            <a:r>
              <a:rPr lang="en-US" sz="1200" dirty="0">
                <a:solidFill>
                  <a:srgbClr val="5A6376"/>
                </a:solidFill>
                <a:latin typeface="Calibri" pitchFamily="34" charset="0"/>
                <a:ea typeface="Calibri" pitchFamily="34" charset="-122"/>
                <a:cs typeface="Calibri" pitchFamily="34" charset="-120"/>
              </a:rPr>
              <a:t>Systole: contraction; the ventricle expels blood (high number of blood pressure).</a:t>
            </a:r>
            <a:endParaRPr lang="en-US" sz="1300" dirty="0"/>
          </a:p>
          <a:p>
            <a:pPr lvl="1" marL="685800" indent="-342900">
              <a:spcAft>
                <a:spcPts val="600"/>
              </a:spcAft>
              <a:buSzPct val="100000"/>
              <a:buChar char="–"/>
            </a:pPr>
            <a:r>
              <a:rPr lang="en-US" sz="1200" dirty="0">
                <a:solidFill>
                  <a:srgbClr val="5A6376"/>
                </a:solidFill>
                <a:latin typeface="Calibri" pitchFamily="34" charset="0"/>
                <a:ea typeface="Calibri" pitchFamily="34" charset="-122"/>
                <a:cs typeface="Calibri" pitchFamily="34" charset="-120"/>
              </a:rPr>
              <a:t>Diastole: relaxation; the chambers fill (low number of blood pressure).</a:t>
            </a:r>
            <a:endParaRPr lang="en-US" sz="1300" dirty="0"/>
          </a:p>
          <a:p>
            <a:pPr marL="342900" indent="-342900">
              <a:spcAft>
                <a:spcPts val="600"/>
              </a:spcAft>
              <a:buSzPct val="100000"/>
              <a:buChar char="▪"/>
            </a:pPr>
            <a:r>
              <a:rPr lang="en-US" sz="1300" b="1" dirty="0">
                <a:solidFill>
                  <a:srgbClr val="16264F"/>
                </a:solidFill>
                <a:latin typeface="Calibri" pitchFamily="34" charset="0"/>
                <a:ea typeface="Calibri" pitchFamily="34" charset="-122"/>
                <a:cs typeface="Calibri" pitchFamily="34" charset="-120"/>
              </a:rPr>
              <a:t>Heart Sounds</a:t>
            </a:r>
            <a:endParaRPr lang="en-US" sz="1300" dirty="0"/>
          </a:p>
          <a:p>
            <a:pPr lvl="1" marL="685800" indent="-342900">
              <a:spcAft>
                <a:spcPts val="600"/>
              </a:spcAft>
              <a:buSzPct val="100000"/>
              <a:buChar char="–"/>
            </a:pPr>
            <a:r>
              <a:rPr lang="en-US" sz="1200" dirty="0">
                <a:solidFill>
                  <a:srgbClr val="5A6376"/>
                </a:solidFill>
                <a:latin typeface="Calibri" pitchFamily="34" charset="0"/>
                <a:ea typeface="Calibri" pitchFamily="34" charset="-122"/>
                <a:cs typeface="Calibri" pitchFamily="34" charset="-120"/>
              </a:rPr>
              <a:t>"Lub" (S1): closure of the tricuspid and mitral valves.</a:t>
            </a:r>
            <a:endParaRPr lang="en-US" sz="1300" dirty="0"/>
          </a:p>
          <a:p>
            <a:pPr lvl="1" marL="685800" indent="-342900">
              <a:spcAft>
                <a:spcPts val="600"/>
              </a:spcAft>
              <a:buSzPct val="100000"/>
              <a:buChar char="–"/>
            </a:pPr>
            <a:r>
              <a:rPr lang="en-US" sz="1200" dirty="0">
                <a:solidFill>
                  <a:srgbClr val="5A6376"/>
                </a:solidFill>
                <a:latin typeface="Calibri" pitchFamily="34" charset="0"/>
                <a:ea typeface="Calibri" pitchFamily="34" charset="-122"/>
                <a:cs typeface="Calibri" pitchFamily="34" charset="-120"/>
              </a:rPr>
              <a:t>"Dub" (S2): closure of the pulmonary and aortic valves.</a:t>
            </a:r>
            <a:endParaRPr lang="en-US" sz="1300" dirty="0"/>
          </a:p>
          <a:p>
            <a:pPr marL="342900" indent="-342900">
              <a:spcAft>
                <a:spcPts val="600"/>
              </a:spcAft>
              <a:buSzPct val="100000"/>
              <a:buChar char="▪"/>
            </a:pPr>
            <a:r>
              <a:rPr lang="en-US" sz="1300" b="1" dirty="0">
                <a:solidFill>
                  <a:srgbClr val="16264F"/>
                </a:solidFill>
                <a:latin typeface="Calibri" pitchFamily="34" charset="0"/>
                <a:ea typeface="Calibri" pitchFamily="34" charset="-122"/>
                <a:cs typeface="Calibri" pitchFamily="34" charset="-120"/>
              </a:rPr>
              <a:t>Conduction System</a:t>
            </a:r>
            <a:endParaRPr lang="en-US" sz="1300" dirty="0"/>
          </a:p>
          <a:p>
            <a:pPr lvl="1" marL="685800" indent="-342900">
              <a:spcAft>
                <a:spcPts val="600"/>
              </a:spcAft>
              <a:buSzPct val="100000"/>
              <a:buChar char="–"/>
            </a:pPr>
            <a:r>
              <a:rPr lang="en-US" sz="1200" dirty="0">
                <a:solidFill>
                  <a:srgbClr val="5A6376"/>
                </a:solidFill>
                <a:latin typeface="Calibri" pitchFamily="34" charset="0"/>
                <a:ea typeface="Calibri" pitchFamily="34" charset="-122"/>
                <a:cs typeface="Calibri" pitchFamily="34" charset="-120"/>
              </a:rPr>
              <a:t>SA node (natural pacemaker) → AV node → Bundle of His → Purkinje fibers.</a:t>
            </a:r>
            <a:endParaRPr lang="en-US" sz="1300" dirty="0"/>
          </a:p>
          <a:p>
            <a:pPr marL="342900" indent="-342900">
              <a:spcAft>
                <a:spcPts val="600"/>
              </a:spcAft>
              <a:buSzPct val="100000"/>
              <a:buChar char="▪"/>
            </a:pPr>
            <a:r>
              <a:rPr lang="en-US" sz="1300" b="1" dirty="0">
                <a:solidFill>
                  <a:srgbClr val="16264F"/>
                </a:solidFill>
                <a:latin typeface="Calibri" pitchFamily="34" charset="0"/>
                <a:ea typeface="Calibri" pitchFamily="34" charset="-122"/>
                <a:cs typeface="Calibri" pitchFamily="34" charset="-120"/>
              </a:rPr>
              <a:t>Coronary Circulation</a:t>
            </a:r>
            <a:endParaRPr lang="en-US" sz="1300" dirty="0"/>
          </a:p>
          <a:p>
            <a:pPr lvl="1" marL="685800" indent="-342900">
              <a:spcAft>
                <a:spcPts val="600"/>
              </a:spcAft>
              <a:buSzPct val="100000"/>
              <a:buChar char="–"/>
            </a:pPr>
            <a:r>
              <a:rPr lang="en-US" sz="1200" dirty="0">
                <a:solidFill>
                  <a:srgbClr val="5A6376"/>
                </a:solidFill>
                <a:latin typeface="Calibri" pitchFamily="34" charset="0"/>
                <a:ea typeface="Calibri" pitchFamily="34" charset="-122"/>
                <a:cs typeface="Calibri" pitchFamily="34" charset="-120"/>
              </a:rPr>
              <a:t>Coronary arteries nourish the heart muscle itself; their obstruction causes myocardial infarction.</a:t>
            </a:r>
            <a:endParaRPr lang="en-US" sz="1300" dirty="0"/>
          </a:p>
        </p:txBody>
      </p:sp>
      <p:sp>
        <p:nvSpPr>
          <p:cNvPr id="5" name="Shape 3"/>
          <p:cNvSpPr/>
          <p:nvPr/>
        </p:nvSpPr>
        <p:spPr>
          <a:xfrm>
            <a:off x="0" y="0"/>
            <a:ext cx="9144000" cy="54864"/>
          </a:xfrm>
          <a:prstGeom prst="rect">
            <a:avLst/>
          </a:prstGeom>
          <a:solidFill>
            <a:srgbClr val="C9A227"/>
          </a:solidFill>
          <a:ln/>
        </p:spPr>
      </p:sp>
      <p:sp>
        <p:nvSpPr>
          <p:cNvPr id="6" name="Text 4"/>
          <p:cNvSpPr/>
          <p:nvPr/>
        </p:nvSpPr>
        <p:spPr>
          <a:xfrm>
            <a:off x="411480" y="4759452"/>
            <a:ext cx="5486400" cy="274320"/>
          </a:xfrm>
          <a:prstGeom prst="rect">
            <a:avLst/>
          </a:prstGeom>
          <a:noFill/>
          <a:ln/>
        </p:spPr>
        <p:txBody>
          <a:bodyPr wrap="square" rtlCol="0" anchor="ctr"/>
          <a:lstStyle/>
          <a:p>
            <a:pPr indent="0" marL="0">
              <a:buNone/>
            </a:pPr>
            <a:r>
              <a:rPr lang="en-US" sz="900" dirty="0">
                <a:solidFill>
                  <a:srgbClr val="5A6376"/>
                </a:solidFill>
                <a:latin typeface="Calibri" pitchFamily="34" charset="0"/>
                <a:ea typeface="Calibri" pitchFamily="34" charset="-122"/>
                <a:cs typeface="Calibri" pitchFamily="34" charset="-120"/>
              </a:rPr>
              <a:t>Supportive Anatomy and Physiology</a:t>
            </a:r>
            <a:endParaRPr lang="en-US" sz="900" dirty="0"/>
          </a:p>
        </p:txBody>
      </p:sp>
      <p:sp>
        <p:nvSpPr>
          <p:cNvPr id="7" name="Text 5"/>
          <p:cNvSpPr/>
          <p:nvPr/>
        </p:nvSpPr>
        <p:spPr>
          <a:xfrm>
            <a:off x="8275320" y="4759452"/>
            <a:ext cx="45720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42</a:t>
            </a:r>
            <a:endParaRPr lang="en-US" sz="900" dirty="0"/>
          </a:p>
        </p:txBody>
      </p:sp>
      <p:sp>
        <p:nvSpPr>
          <p:cNvPr id="8" name="Text 6"/>
          <p:cNvSpPr/>
          <p:nvPr/>
        </p:nvSpPr>
        <p:spPr>
          <a:xfrm>
            <a:off x="5852160" y="4759452"/>
            <a:ext cx="237744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ICS · Institute of Health Sciences</a:t>
            </a:r>
            <a:endParaRPr lang="en-US" sz="9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p:nvPr/>
        </p:nvSpPr>
        <p:spPr>
          <a:xfrm>
            <a:off x="411480" y="201168"/>
            <a:ext cx="8321040" cy="228600"/>
          </a:xfrm>
          <a:prstGeom prst="rect">
            <a:avLst/>
          </a:prstGeom>
          <a:noFill/>
          <a:ln/>
        </p:spPr>
        <p:txBody>
          <a:bodyPr wrap="square" rtlCol="0" anchor="ctr"/>
          <a:lstStyle/>
          <a:p>
            <a:pPr indent="0" marL="0">
              <a:buNone/>
            </a:pPr>
            <a:r>
              <a:rPr lang="en-US" sz="1000" b="1" spc="200" kern="0" dirty="0">
                <a:solidFill>
                  <a:srgbClr val="C9A227"/>
                </a:solidFill>
                <a:latin typeface="Calibri" pitchFamily="34" charset="0"/>
                <a:ea typeface="Calibri" pitchFamily="34" charset="-122"/>
                <a:cs typeface="Calibri" pitchFamily="34" charset="-120"/>
              </a:rPr>
              <a:t>SUPPORTIVE ANATOMY AND PHYSIOLOGY</a:t>
            </a:r>
            <a:endParaRPr lang="en-US" sz="1000" dirty="0"/>
          </a:p>
        </p:txBody>
      </p:sp>
      <p:sp>
        <p:nvSpPr>
          <p:cNvPr id="3" name="Text 1"/>
          <p:cNvSpPr/>
          <p:nvPr/>
        </p:nvSpPr>
        <p:spPr>
          <a:xfrm>
            <a:off x="411480" y="438912"/>
            <a:ext cx="8321040" cy="502920"/>
          </a:xfrm>
          <a:prstGeom prst="rect">
            <a:avLst/>
          </a:prstGeom>
          <a:noFill/>
          <a:ln/>
        </p:spPr>
        <p:txBody>
          <a:bodyPr wrap="square" rtlCol="0" anchor="ctr"/>
          <a:lstStyle/>
          <a:p>
            <a:pPr indent="0" marL="0">
              <a:buNone/>
            </a:pPr>
            <a:r>
              <a:rPr lang="en-US" sz="2600" b="1" dirty="0">
                <a:solidFill>
                  <a:srgbClr val="16264F"/>
                </a:solidFill>
                <a:latin typeface="Georgia" pitchFamily="34" charset="0"/>
                <a:ea typeface="Georgia" pitchFamily="34" charset="-122"/>
                <a:cs typeface="Georgia" pitchFamily="34" charset="-120"/>
              </a:rPr>
              <a:t>Gas Exchange</a:t>
            </a:r>
            <a:endParaRPr lang="en-US" sz="2600" dirty="0"/>
          </a:p>
        </p:txBody>
      </p:sp>
      <p:sp>
        <p:nvSpPr>
          <p:cNvPr id="4" name="Text 2"/>
          <p:cNvSpPr/>
          <p:nvPr/>
        </p:nvSpPr>
        <p:spPr>
          <a:xfrm>
            <a:off x="457200" y="1051560"/>
            <a:ext cx="5120640" cy="3566160"/>
          </a:xfrm>
          <a:prstGeom prst="rect">
            <a:avLst/>
          </a:prstGeom>
          <a:noFill/>
          <a:ln/>
        </p:spPr>
        <p:txBody>
          <a:bodyPr wrap="square" rtlCol="0" anchor="t"/>
          <a:lstStyle/>
          <a:p>
            <a:pPr marL="342900" indent="-342900">
              <a:spcAft>
                <a:spcPts val="700"/>
              </a:spcAft>
              <a:buSzPct val="100000"/>
              <a:buChar char="▪"/>
            </a:pPr>
            <a:r>
              <a:rPr lang="en-US" sz="1300" dirty="0">
                <a:solidFill>
                  <a:srgbClr val="1F2430"/>
                </a:solidFill>
                <a:latin typeface="Calibri" pitchFamily="34" charset="0"/>
                <a:ea typeface="Calibri" pitchFamily="34" charset="-122"/>
                <a:cs typeface="Calibri" pitchFamily="34" charset="-120"/>
              </a:rPr>
              <a:t>Vital process of oxygen (O₂) and carbon dioxide (CO₂) diffusion across alveolar-capillary membranes, in the lungs and tissues, facilitated by pressure gradients (simple diffusion).</a:t>
            </a:r>
            <a:endParaRPr lang="en-US" sz="1300" dirty="0"/>
          </a:p>
          <a:p>
            <a:pPr marL="342900" indent="-342900">
              <a:spcAft>
                <a:spcPts val="600"/>
              </a:spcAft>
              <a:buSzPct val="100000"/>
              <a:buChar char="▪"/>
            </a:pPr>
            <a:r>
              <a:rPr lang="en-US" sz="1300" b="1" dirty="0">
                <a:solidFill>
                  <a:srgbClr val="16264F"/>
                </a:solidFill>
                <a:latin typeface="Calibri" pitchFamily="34" charset="0"/>
                <a:ea typeface="Calibri" pitchFamily="34" charset="-122"/>
                <a:cs typeface="Calibri" pitchFamily="34" charset="-120"/>
              </a:rPr>
              <a:t>External Respiration (Lungs)</a:t>
            </a:r>
            <a:endParaRPr lang="en-US" sz="1300" dirty="0"/>
          </a:p>
          <a:p>
            <a:pPr lvl="1" marL="685800" indent="-342900">
              <a:spcAft>
                <a:spcPts val="600"/>
              </a:spcAft>
              <a:buSzPct val="100000"/>
              <a:buChar char="–"/>
            </a:pPr>
            <a:r>
              <a:rPr lang="en-US" sz="1200" dirty="0">
                <a:solidFill>
                  <a:srgbClr val="5A6376"/>
                </a:solidFill>
                <a:latin typeface="Calibri" pitchFamily="34" charset="0"/>
                <a:ea typeface="Calibri" pitchFamily="34" charset="-122"/>
                <a:cs typeface="Calibri" pitchFamily="34" charset="-120"/>
              </a:rPr>
              <a:t>Inhaled oxygen enters the alveoli and diffuses into the blood (from high to low pressure).</a:t>
            </a:r>
            <a:endParaRPr lang="en-US" sz="1300" dirty="0"/>
          </a:p>
          <a:p>
            <a:pPr lvl="1" marL="685800" indent="-342900">
              <a:spcAft>
                <a:spcPts val="600"/>
              </a:spcAft>
              <a:buSzPct val="100000"/>
              <a:buChar char="–"/>
            </a:pPr>
            <a:r>
              <a:rPr lang="en-US" sz="1200" dirty="0">
                <a:solidFill>
                  <a:srgbClr val="5A6376"/>
                </a:solidFill>
                <a:latin typeface="Calibri" pitchFamily="34" charset="0"/>
                <a:ea typeface="Calibri" pitchFamily="34" charset="-122"/>
                <a:cs typeface="Calibri" pitchFamily="34" charset="-120"/>
              </a:rPr>
              <a:t>CO₂ from the blood passes into the alveoli to be exhaled.</a:t>
            </a:r>
            <a:endParaRPr lang="en-US" sz="1300" dirty="0"/>
          </a:p>
          <a:p>
            <a:pPr marL="342900" indent="-342900">
              <a:spcAft>
                <a:spcPts val="600"/>
              </a:spcAft>
              <a:buSzPct val="100000"/>
              <a:buChar char="▪"/>
            </a:pPr>
            <a:r>
              <a:rPr lang="en-US" sz="1300" b="1" dirty="0">
                <a:solidFill>
                  <a:srgbClr val="16264F"/>
                </a:solidFill>
                <a:latin typeface="Calibri" pitchFamily="34" charset="0"/>
                <a:ea typeface="Calibri" pitchFamily="34" charset="-122"/>
                <a:cs typeface="Calibri" pitchFamily="34" charset="-120"/>
              </a:rPr>
              <a:t>Internal Respiration (Tissues)</a:t>
            </a:r>
            <a:endParaRPr lang="en-US" sz="1300" dirty="0"/>
          </a:p>
          <a:p>
            <a:pPr lvl="1" marL="685800" indent="-342900">
              <a:spcAft>
                <a:spcPts val="600"/>
              </a:spcAft>
              <a:buSzPct val="100000"/>
              <a:buChar char="–"/>
            </a:pPr>
            <a:r>
              <a:rPr lang="en-US" sz="1200" dirty="0">
                <a:solidFill>
                  <a:srgbClr val="5A6376"/>
                </a:solidFill>
                <a:latin typeface="Calibri" pitchFamily="34" charset="0"/>
                <a:ea typeface="Calibri" pitchFamily="34" charset="-122"/>
                <a:cs typeface="Calibri" pitchFamily="34" charset="-120"/>
              </a:rPr>
              <a:t>O₂ diffuses from the capillaries into the cells for cellular respiration.</a:t>
            </a:r>
            <a:endParaRPr lang="en-US" sz="1300" dirty="0"/>
          </a:p>
          <a:p>
            <a:pPr lvl="1" marL="685800" indent="-342900">
              <a:spcAft>
                <a:spcPts val="600"/>
              </a:spcAft>
              <a:buSzPct val="100000"/>
              <a:buChar char="–"/>
            </a:pPr>
            <a:r>
              <a:rPr lang="en-US" sz="1200" dirty="0">
                <a:solidFill>
                  <a:srgbClr val="5A6376"/>
                </a:solidFill>
                <a:latin typeface="Calibri" pitchFamily="34" charset="0"/>
                <a:ea typeface="Calibri" pitchFamily="34" charset="-122"/>
                <a:cs typeface="Calibri" pitchFamily="34" charset="-120"/>
              </a:rPr>
              <a:t>CO₂ (waste) diffuses from the cells into the blood.</a:t>
            </a:r>
            <a:endParaRPr lang="en-US" sz="1300" dirty="0"/>
          </a:p>
          <a:p>
            <a:pPr marL="342900" indent="-342900">
              <a:spcAft>
                <a:spcPts val="700"/>
              </a:spcAft>
              <a:buSzPct val="100000"/>
              <a:buChar char="▪"/>
            </a:pPr>
            <a:r>
              <a:rPr lang="en-US" sz="1300" dirty="0">
                <a:solidFill>
                  <a:srgbClr val="1F2430"/>
                </a:solidFill>
                <a:latin typeface="Calibri" pitchFamily="34" charset="0"/>
                <a:ea typeface="Calibri" pitchFamily="34" charset="-122"/>
                <a:cs typeface="Calibri" pitchFamily="34" charset="-120"/>
              </a:rPr>
              <a:t>Blood in the pulmonary capillaries is low in O₂ and high in CO₂.</a:t>
            </a:r>
            <a:endParaRPr lang="en-US" sz="1300" dirty="0"/>
          </a:p>
        </p:txBody>
      </p:sp>
      <p:sp>
        <p:nvSpPr>
          <p:cNvPr id="5" name="Shape 3"/>
          <p:cNvSpPr/>
          <p:nvPr/>
        </p:nvSpPr>
        <p:spPr>
          <a:xfrm>
            <a:off x="0" y="0"/>
            <a:ext cx="9144000" cy="54864"/>
          </a:xfrm>
          <a:prstGeom prst="rect">
            <a:avLst/>
          </a:prstGeom>
          <a:solidFill>
            <a:srgbClr val="C9A227"/>
          </a:solidFill>
          <a:ln/>
        </p:spPr>
      </p:sp>
      <p:sp>
        <p:nvSpPr>
          <p:cNvPr id="6" name="Text 4"/>
          <p:cNvSpPr/>
          <p:nvPr/>
        </p:nvSpPr>
        <p:spPr>
          <a:xfrm>
            <a:off x="411480" y="4759452"/>
            <a:ext cx="5486400" cy="274320"/>
          </a:xfrm>
          <a:prstGeom prst="rect">
            <a:avLst/>
          </a:prstGeom>
          <a:noFill/>
          <a:ln/>
        </p:spPr>
        <p:txBody>
          <a:bodyPr wrap="square" rtlCol="0" anchor="ctr"/>
          <a:lstStyle/>
          <a:p>
            <a:pPr indent="0" marL="0">
              <a:buNone/>
            </a:pPr>
            <a:r>
              <a:rPr lang="en-US" sz="900" dirty="0">
                <a:solidFill>
                  <a:srgbClr val="5A6376"/>
                </a:solidFill>
                <a:latin typeface="Calibri" pitchFamily="34" charset="0"/>
                <a:ea typeface="Calibri" pitchFamily="34" charset="-122"/>
                <a:cs typeface="Calibri" pitchFamily="34" charset="-120"/>
              </a:rPr>
              <a:t>Supportive Anatomy and Physiology</a:t>
            </a:r>
            <a:endParaRPr lang="en-US" sz="900" dirty="0"/>
          </a:p>
        </p:txBody>
      </p:sp>
      <p:sp>
        <p:nvSpPr>
          <p:cNvPr id="7" name="Text 5"/>
          <p:cNvSpPr/>
          <p:nvPr/>
        </p:nvSpPr>
        <p:spPr>
          <a:xfrm>
            <a:off x="8275320" y="4759452"/>
            <a:ext cx="45720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43</a:t>
            </a:r>
            <a:endParaRPr lang="en-US" sz="900" dirty="0"/>
          </a:p>
        </p:txBody>
      </p:sp>
      <p:sp>
        <p:nvSpPr>
          <p:cNvPr id="8" name="Text 6"/>
          <p:cNvSpPr/>
          <p:nvPr/>
        </p:nvSpPr>
        <p:spPr>
          <a:xfrm>
            <a:off x="5852160" y="4759452"/>
            <a:ext cx="237744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ICS · Institute of Health Sciences</a:t>
            </a:r>
            <a:endParaRPr lang="en-US" sz="900" dirty="0"/>
          </a:p>
        </p:txBody>
      </p:sp>
      <p:pic>
        <p:nvPicPr>
          <p:cNvPr id="9" name="Image 0" descr="preencoded.png">    </p:cNvPr>
          <p:cNvPicPr>
            <a:picLocks noChangeAspect="1"/>
          </p:cNvPicPr>
          <p:nvPr/>
        </p:nvPicPr>
        <p:blipFill>
          <a:blip r:embed="rId1"/>
          <a:stretch>
            <a:fillRect/>
          </a:stretch>
        </p:blipFill>
        <p:spPr>
          <a:xfrm>
            <a:off x="5760720" y="1554480"/>
            <a:ext cx="2926080" cy="2194560"/>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p:nvPr/>
        </p:nvSpPr>
        <p:spPr>
          <a:xfrm>
            <a:off x="411480" y="201168"/>
            <a:ext cx="8321040" cy="228600"/>
          </a:xfrm>
          <a:prstGeom prst="rect">
            <a:avLst/>
          </a:prstGeom>
          <a:noFill/>
          <a:ln/>
        </p:spPr>
        <p:txBody>
          <a:bodyPr wrap="square" rtlCol="0" anchor="ctr"/>
          <a:lstStyle/>
          <a:p>
            <a:pPr indent="0" marL="0">
              <a:buNone/>
            </a:pPr>
            <a:r>
              <a:rPr lang="en-US" sz="1000" b="1" spc="200" kern="0" dirty="0">
                <a:solidFill>
                  <a:srgbClr val="C9A227"/>
                </a:solidFill>
                <a:latin typeface="Calibri" pitchFamily="34" charset="0"/>
                <a:ea typeface="Calibri" pitchFamily="34" charset="-122"/>
                <a:cs typeface="Calibri" pitchFamily="34" charset="-120"/>
              </a:rPr>
              <a:t>SUPPORTIVE ANATOMY AND PHYSIOLOGY</a:t>
            </a:r>
            <a:endParaRPr lang="en-US" sz="1000" dirty="0"/>
          </a:p>
        </p:txBody>
      </p:sp>
      <p:sp>
        <p:nvSpPr>
          <p:cNvPr id="3" name="Text 1"/>
          <p:cNvSpPr/>
          <p:nvPr/>
        </p:nvSpPr>
        <p:spPr>
          <a:xfrm>
            <a:off x="411480" y="438912"/>
            <a:ext cx="8321040" cy="502920"/>
          </a:xfrm>
          <a:prstGeom prst="rect">
            <a:avLst/>
          </a:prstGeom>
          <a:noFill/>
          <a:ln/>
        </p:spPr>
        <p:txBody>
          <a:bodyPr wrap="square" rtlCol="0" anchor="ctr"/>
          <a:lstStyle/>
          <a:p>
            <a:pPr indent="0" marL="0">
              <a:buNone/>
            </a:pPr>
            <a:r>
              <a:rPr lang="en-US" sz="2600" b="1" dirty="0">
                <a:solidFill>
                  <a:srgbClr val="16264F"/>
                </a:solidFill>
                <a:latin typeface="Georgia" pitchFamily="34" charset="0"/>
                <a:ea typeface="Georgia" pitchFamily="34" charset="-122"/>
                <a:cs typeface="Georgia" pitchFamily="34" charset="-120"/>
              </a:rPr>
              <a:t>Nervous System</a:t>
            </a:r>
            <a:endParaRPr lang="en-US" sz="2600" dirty="0"/>
          </a:p>
        </p:txBody>
      </p:sp>
      <p:sp>
        <p:nvSpPr>
          <p:cNvPr id="4" name="Shape 2"/>
          <p:cNvSpPr/>
          <p:nvPr/>
        </p:nvSpPr>
        <p:spPr>
          <a:xfrm>
            <a:off x="457200" y="1051560"/>
            <a:ext cx="3977640" cy="310896"/>
          </a:xfrm>
          <a:prstGeom prst="rect">
            <a:avLst/>
          </a:prstGeom>
          <a:solidFill>
            <a:srgbClr val="16264F"/>
          </a:solidFill>
          <a:ln/>
        </p:spPr>
      </p:sp>
      <p:sp>
        <p:nvSpPr>
          <p:cNvPr id="5" name="Text 3"/>
          <p:cNvSpPr/>
          <p:nvPr/>
        </p:nvSpPr>
        <p:spPr>
          <a:xfrm>
            <a:off x="566928" y="1051560"/>
            <a:ext cx="3749040" cy="310896"/>
          </a:xfrm>
          <a:prstGeom prst="rect">
            <a:avLst/>
          </a:prstGeom>
          <a:noFill/>
          <a:ln/>
        </p:spPr>
        <p:txBody>
          <a:bodyPr wrap="square"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General Organization</a:t>
            </a:r>
            <a:endParaRPr lang="en-US" sz="1200" dirty="0"/>
          </a:p>
        </p:txBody>
      </p:sp>
      <p:sp>
        <p:nvSpPr>
          <p:cNvPr id="6" name="Text 4"/>
          <p:cNvSpPr/>
          <p:nvPr/>
        </p:nvSpPr>
        <p:spPr>
          <a:xfrm>
            <a:off x="457200" y="1472184"/>
            <a:ext cx="3977640" cy="3008376"/>
          </a:xfrm>
          <a:prstGeom prst="rect">
            <a:avLst/>
          </a:prstGeom>
          <a:noFill/>
          <a:ln/>
        </p:spPr>
        <p:txBody>
          <a:bodyPr wrap="square" rtlCol="0" anchor="t"/>
          <a:lstStyle/>
          <a:p>
            <a:pPr marL="342900" indent="-342900">
              <a:spcAft>
                <a:spcPts val="700"/>
              </a:spcAft>
              <a:buSzPct val="100000"/>
              <a:buChar char="▪"/>
            </a:pPr>
            <a:r>
              <a:rPr lang="en-US" sz="1200" dirty="0">
                <a:solidFill>
                  <a:srgbClr val="1F2430"/>
                </a:solidFill>
                <a:latin typeface="Calibri" pitchFamily="34" charset="0"/>
                <a:ea typeface="Calibri" pitchFamily="34" charset="-122"/>
                <a:cs typeface="Calibri" pitchFamily="34" charset="-120"/>
              </a:rPr>
              <a:t>Complex biological network that controls, coordinates, and regulates bodily functions and interactions with the environment.</a:t>
            </a:r>
            <a:endParaRPr lang="en-US" sz="1200" dirty="0"/>
          </a:p>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Structural Division</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CNS (Central): processing and command center — brain and spinal cord.</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PNS (Peripheral): connects the CNS to the rest of the body.</a:t>
            </a:r>
            <a:endParaRPr lang="en-US" sz="1200" dirty="0"/>
          </a:p>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Functional Division</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Somatic: voluntary actions.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Autonomic: involuntary, divided into sympathetic and parasympathetic.</a:t>
            </a:r>
            <a:endParaRPr lang="en-US" sz="1200" dirty="0"/>
          </a:p>
          <a:p>
            <a:pPr marL="342900" indent="-342900">
              <a:spcAft>
                <a:spcPts val="600"/>
              </a:spcAft>
              <a:buSzPct val="100000"/>
              <a:buChar char="▪"/>
            </a:pPr>
            <a:r>
              <a:rPr lang="en-US" sz="1200" i="1" dirty="0">
                <a:solidFill>
                  <a:srgbClr val="1F2430"/>
                </a:solidFill>
                <a:latin typeface="Calibri" pitchFamily="34" charset="0"/>
                <a:ea typeface="Calibri" pitchFamily="34" charset="-122"/>
                <a:cs typeface="Calibri" pitchFamily="34" charset="-120"/>
              </a:rPr>
              <a:t>The basic functional unit is the neuron; it transmits impulses via dendrites and axons.</a:t>
            </a:r>
            <a:endParaRPr lang="en-US" sz="1200" dirty="0"/>
          </a:p>
        </p:txBody>
      </p:sp>
      <p:sp>
        <p:nvSpPr>
          <p:cNvPr id="7" name="Shape 5"/>
          <p:cNvSpPr/>
          <p:nvPr/>
        </p:nvSpPr>
        <p:spPr>
          <a:xfrm>
            <a:off x="4709160" y="1051560"/>
            <a:ext cx="3977640" cy="310896"/>
          </a:xfrm>
          <a:prstGeom prst="rect">
            <a:avLst/>
          </a:prstGeom>
          <a:solidFill>
            <a:srgbClr val="16264F"/>
          </a:solidFill>
          <a:ln/>
        </p:spPr>
      </p:sp>
      <p:sp>
        <p:nvSpPr>
          <p:cNvPr id="8" name="Text 6"/>
          <p:cNvSpPr/>
          <p:nvPr/>
        </p:nvSpPr>
        <p:spPr>
          <a:xfrm>
            <a:off x="4818888" y="1051560"/>
            <a:ext cx="3749040" cy="310896"/>
          </a:xfrm>
          <a:prstGeom prst="rect">
            <a:avLst/>
          </a:prstGeom>
          <a:noFill/>
          <a:ln/>
        </p:spPr>
        <p:txBody>
          <a:bodyPr wrap="square"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Lobes and Structures</a:t>
            </a:r>
            <a:endParaRPr lang="en-US" sz="1200" dirty="0"/>
          </a:p>
        </p:txBody>
      </p:sp>
      <p:sp>
        <p:nvSpPr>
          <p:cNvPr id="9" name="Text 7"/>
          <p:cNvSpPr/>
          <p:nvPr/>
        </p:nvSpPr>
        <p:spPr>
          <a:xfrm>
            <a:off x="4709160" y="1472184"/>
            <a:ext cx="3977640" cy="3008376"/>
          </a:xfrm>
          <a:prstGeom prst="rect">
            <a:avLst/>
          </a:prstGeom>
          <a:noFill/>
          <a:ln/>
        </p:spPr>
        <p:txBody>
          <a:bodyPr wrap="square" rtlCol="0" anchor="t"/>
          <a:lstStyle/>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Frontal Lobe</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Speech, motor control, cognitive skills.</a:t>
            </a:r>
            <a:endParaRPr lang="en-US" sz="1200" dirty="0"/>
          </a:p>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Parietal Lobe</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Touch, pressure, taste, spatial awareness.</a:t>
            </a:r>
            <a:endParaRPr lang="en-US" sz="1200" dirty="0"/>
          </a:p>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Temporal Lobe</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Hearing, facial recognition, processing memory.</a:t>
            </a:r>
            <a:endParaRPr lang="en-US" sz="1200" dirty="0"/>
          </a:p>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Occipital Lobe</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Vision.</a:t>
            </a:r>
            <a:endParaRPr lang="en-US" sz="1200" dirty="0"/>
          </a:p>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Cerebellum</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Coordination and balance.</a:t>
            </a:r>
            <a:endParaRPr lang="en-US" sz="1200" dirty="0"/>
          </a:p>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Spinal Cord</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Transmits messages between the brain and nerve pathways.</a:t>
            </a:r>
            <a:endParaRPr lang="en-US" sz="1200" dirty="0"/>
          </a:p>
        </p:txBody>
      </p:sp>
      <p:sp>
        <p:nvSpPr>
          <p:cNvPr id="10" name="Shape 8"/>
          <p:cNvSpPr/>
          <p:nvPr/>
        </p:nvSpPr>
        <p:spPr>
          <a:xfrm>
            <a:off x="0" y="0"/>
            <a:ext cx="9144000" cy="54864"/>
          </a:xfrm>
          <a:prstGeom prst="rect">
            <a:avLst/>
          </a:prstGeom>
          <a:solidFill>
            <a:srgbClr val="C9A227"/>
          </a:solidFill>
          <a:ln/>
        </p:spPr>
      </p:sp>
      <p:sp>
        <p:nvSpPr>
          <p:cNvPr id="11" name="Text 9"/>
          <p:cNvSpPr/>
          <p:nvPr/>
        </p:nvSpPr>
        <p:spPr>
          <a:xfrm>
            <a:off x="411480" y="4759452"/>
            <a:ext cx="5486400" cy="274320"/>
          </a:xfrm>
          <a:prstGeom prst="rect">
            <a:avLst/>
          </a:prstGeom>
          <a:noFill/>
          <a:ln/>
        </p:spPr>
        <p:txBody>
          <a:bodyPr wrap="square" rtlCol="0" anchor="ctr"/>
          <a:lstStyle/>
          <a:p>
            <a:pPr indent="0" marL="0">
              <a:buNone/>
            </a:pPr>
            <a:r>
              <a:rPr lang="en-US" sz="900" dirty="0">
                <a:solidFill>
                  <a:srgbClr val="5A6376"/>
                </a:solidFill>
                <a:latin typeface="Calibri" pitchFamily="34" charset="0"/>
                <a:ea typeface="Calibri" pitchFamily="34" charset="-122"/>
                <a:cs typeface="Calibri" pitchFamily="34" charset="-120"/>
              </a:rPr>
              <a:t>Supportive Anatomy and Physiology</a:t>
            </a:r>
            <a:endParaRPr lang="en-US" sz="900" dirty="0"/>
          </a:p>
        </p:txBody>
      </p:sp>
      <p:sp>
        <p:nvSpPr>
          <p:cNvPr id="12" name="Text 10"/>
          <p:cNvSpPr/>
          <p:nvPr/>
        </p:nvSpPr>
        <p:spPr>
          <a:xfrm>
            <a:off x="8275320" y="4759452"/>
            <a:ext cx="45720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44</a:t>
            </a:r>
            <a:endParaRPr lang="en-US" sz="900" dirty="0"/>
          </a:p>
        </p:txBody>
      </p:sp>
      <p:sp>
        <p:nvSpPr>
          <p:cNvPr id="13" name="Text 11"/>
          <p:cNvSpPr/>
          <p:nvPr/>
        </p:nvSpPr>
        <p:spPr>
          <a:xfrm>
            <a:off x="5852160" y="4759452"/>
            <a:ext cx="237744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ICS · Institute of Health Sciences</a:t>
            </a:r>
            <a:endParaRPr lang="en-US" sz="9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16264F"/>
        </a:solidFill>
      </p:bgPr>
    </p:bg>
    <p:spTree>
      <p:nvGrpSpPr>
        <p:cNvPr id="1" name=""/>
        <p:cNvGrpSpPr/>
        <p:nvPr/>
      </p:nvGrpSpPr>
      <p:grpSpPr>
        <a:xfrm>
          <a:off x="0" y="0"/>
          <a:ext cx="0" cy="0"/>
          <a:chOff x="0" y="0"/>
          <a:chExt cx="0" cy="0"/>
        </a:xfrm>
      </p:grpSpPr>
      <p:sp>
        <p:nvSpPr>
          <p:cNvPr id="2" name="Shape 0"/>
          <p:cNvSpPr/>
          <p:nvPr/>
        </p:nvSpPr>
        <p:spPr>
          <a:xfrm>
            <a:off x="0" y="0"/>
            <a:ext cx="164592" cy="5143500"/>
          </a:xfrm>
          <a:prstGeom prst="rect">
            <a:avLst/>
          </a:prstGeom>
          <a:solidFill>
            <a:srgbClr val="C9A227"/>
          </a:solidFill>
          <a:ln/>
        </p:spPr>
      </p:sp>
      <p:sp>
        <p:nvSpPr>
          <p:cNvPr id="3" name="Text 1"/>
          <p:cNvSpPr/>
          <p:nvPr/>
        </p:nvSpPr>
        <p:spPr>
          <a:xfrm>
            <a:off x="822960" y="1051560"/>
            <a:ext cx="1828800" cy="1097280"/>
          </a:xfrm>
          <a:prstGeom prst="rect">
            <a:avLst/>
          </a:prstGeom>
          <a:noFill/>
          <a:ln/>
        </p:spPr>
        <p:txBody>
          <a:bodyPr wrap="square" rtlCol="0" anchor="ctr"/>
          <a:lstStyle/>
          <a:p>
            <a:pPr indent="0" marL="0">
              <a:buNone/>
            </a:pPr>
            <a:r>
              <a:rPr lang="en-US" sz="8000" b="1" dirty="0">
                <a:solidFill>
                  <a:srgbClr val="C9A227"/>
                </a:solidFill>
                <a:latin typeface="Georgia" pitchFamily="34" charset="0"/>
                <a:ea typeface="Georgia" pitchFamily="34" charset="-122"/>
                <a:cs typeface="Georgia" pitchFamily="34" charset="-120"/>
              </a:rPr>
              <a:t>7</a:t>
            </a:r>
            <a:endParaRPr lang="en-US" sz="8000" dirty="0"/>
          </a:p>
        </p:txBody>
      </p:sp>
      <p:sp>
        <p:nvSpPr>
          <p:cNvPr id="4" name="Text 2"/>
          <p:cNvSpPr/>
          <p:nvPr/>
        </p:nvSpPr>
        <p:spPr>
          <a:xfrm>
            <a:off x="822960" y="2194560"/>
            <a:ext cx="7315200" cy="1005840"/>
          </a:xfrm>
          <a:prstGeom prst="rect">
            <a:avLst/>
          </a:prstGeom>
          <a:noFill/>
          <a:ln/>
        </p:spPr>
        <p:txBody>
          <a:bodyPr wrap="square" rtlCol="0" anchor="t"/>
          <a:lstStyle/>
          <a:p>
            <a:pPr indent="0" marL="0">
              <a:buNone/>
            </a:pPr>
            <a:r>
              <a:rPr lang="en-US" sz="3400" b="1" dirty="0">
                <a:solidFill>
                  <a:srgbClr val="FFFFFF"/>
                </a:solidFill>
                <a:latin typeface="Georgia" pitchFamily="34" charset="0"/>
                <a:ea typeface="Georgia" pitchFamily="34" charset="-122"/>
                <a:cs typeface="Georgia" pitchFamily="34" charset="-120"/>
              </a:rPr>
              <a:t>Laboratory Procedures</a:t>
            </a:r>
            <a:endParaRPr lang="en-US" sz="3400" dirty="0"/>
          </a:p>
        </p:txBody>
      </p:sp>
      <p:sp>
        <p:nvSpPr>
          <p:cNvPr id="5" name="Text 3"/>
          <p:cNvSpPr/>
          <p:nvPr/>
        </p:nvSpPr>
        <p:spPr>
          <a:xfrm>
            <a:off x="868680" y="3246120"/>
            <a:ext cx="7315200" cy="731520"/>
          </a:xfrm>
          <a:prstGeom prst="rect">
            <a:avLst/>
          </a:prstGeom>
          <a:noFill/>
          <a:ln/>
        </p:spPr>
        <p:txBody>
          <a:bodyPr wrap="square" rtlCol="0" anchor="t"/>
          <a:lstStyle/>
          <a:p>
            <a:pPr indent="0" marL="0">
              <a:buNone/>
            </a:pPr>
            <a:r>
              <a:rPr lang="en-US" sz="1300" dirty="0">
                <a:solidFill>
                  <a:srgbClr val="C3CCE4"/>
                </a:solidFill>
                <a:latin typeface="Calibri" pitchFamily="34" charset="0"/>
                <a:ea typeface="Calibri" pitchFamily="34" charset="-122"/>
                <a:cs typeface="Calibri" pitchFamily="34" charset="-120"/>
              </a:rPr>
              <a:t>Venipuncture, Capillary Puncture, Urine, Stool, and Diagnostic Imaging</a:t>
            </a:r>
            <a:endParaRPr lang="en-US" sz="13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p:nvPr/>
        </p:nvSpPr>
        <p:spPr>
          <a:xfrm>
            <a:off x="411480" y="201168"/>
            <a:ext cx="8321040" cy="228600"/>
          </a:xfrm>
          <a:prstGeom prst="rect">
            <a:avLst/>
          </a:prstGeom>
          <a:noFill/>
          <a:ln/>
        </p:spPr>
        <p:txBody>
          <a:bodyPr wrap="square" rtlCol="0" anchor="ctr"/>
          <a:lstStyle/>
          <a:p>
            <a:pPr indent="0" marL="0">
              <a:buNone/>
            </a:pPr>
            <a:r>
              <a:rPr lang="en-US" sz="1000" b="1" spc="200" kern="0" dirty="0">
                <a:solidFill>
                  <a:srgbClr val="C9A227"/>
                </a:solidFill>
                <a:latin typeface="Calibri" pitchFamily="34" charset="0"/>
                <a:ea typeface="Calibri" pitchFamily="34" charset="-122"/>
                <a:cs typeface="Calibri" pitchFamily="34" charset="-120"/>
              </a:rPr>
              <a:t>LABORATORY PROCEDURES</a:t>
            </a:r>
            <a:endParaRPr lang="en-US" sz="1000" dirty="0"/>
          </a:p>
        </p:txBody>
      </p:sp>
      <p:sp>
        <p:nvSpPr>
          <p:cNvPr id="3" name="Text 1"/>
          <p:cNvSpPr/>
          <p:nvPr/>
        </p:nvSpPr>
        <p:spPr>
          <a:xfrm>
            <a:off x="411480" y="438912"/>
            <a:ext cx="8321040" cy="502920"/>
          </a:xfrm>
          <a:prstGeom prst="rect">
            <a:avLst/>
          </a:prstGeom>
          <a:noFill/>
          <a:ln/>
        </p:spPr>
        <p:txBody>
          <a:bodyPr wrap="square" rtlCol="0" anchor="ctr"/>
          <a:lstStyle/>
          <a:p>
            <a:pPr indent="0" marL="0">
              <a:buNone/>
            </a:pPr>
            <a:r>
              <a:rPr lang="en-US" sz="2600" b="1" dirty="0">
                <a:solidFill>
                  <a:srgbClr val="16264F"/>
                </a:solidFill>
                <a:latin typeface="Georgia" pitchFamily="34" charset="0"/>
                <a:ea typeface="Georgia" pitchFamily="34" charset="-122"/>
                <a:cs typeface="Georgia" pitchFamily="34" charset="-120"/>
              </a:rPr>
              <a:t>Venipuncture: Protocol and Safety</a:t>
            </a:r>
            <a:endParaRPr lang="en-US" sz="2600" dirty="0"/>
          </a:p>
        </p:txBody>
      </p:sp>
      <p:sp>
        <p:nvSpPr>
          <p:cNvPr id="4" name="Shape 2"/>
          <p:cNvSpPr/>
          <p:nvPr/>
        </p:nvSpPr>
        <p:spPr>
          <a:xfrm>
            <a:off x="457200" y="1051560"/>
            <a:ext cx="3977640" cy="310896"/>
          </a:xfrm>
          <a:prstGeom prst="rect">
            <a:avLst/>
          </a:prstGeom>
          <a:solidFill>
            <a:srgbClr val="16264F"/>
          </a:solidFill>
          <a:ln/>
        </p:spPr>
      </p:sp>
      <p:sp>
        <p:nvSpPr>
          <p:cNvPr id="5" name="Text 3"/>
          <p:cNvSpPr/>
          <p:nvPr/>
        </p:nvSpPr>
        <p:spPr>
          <a:xfrm>
            <a:off x="566928" y="1051560"/>
            <a:ext cx="3749040" cy="310896"/>
          </a:xfrm>
          <a:prstGeom prst="rect">
            <a:avLst/>
          </a:prstGeom>
          <a:noFill/>
          <a:ln/>
        </p:spPr>
        <p:txBody>
          <a:bodyPr wrap="square"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Identification and Consent</a:t>
            </a:r>
            <a:endParaRPr lang="en-US" sz="1200" dirty="0"/>
          </a:p>
        </p:txBody>
      </p:sp>
      <p:sp>
        <p:nvSpPr>
          <p:cNvPr id="6" name="Text 4"/>
          <p:cNvSpPr/>
          <p:nvPr/>
        </p:nvSpPr>
        <p:spPr>
          <a:xfrm>
            <a:off x="457200" y="1472184"/>
            <a:ext cx="3977640" cy="3008376"/>
          </a:xfrm>
          <a:prstGeom prst="rect">
            <a:avLst/>
          </a:prstGeom>
          <a:noFill/>
          <a:ln/>
        </p:spPr>
        <p:txBody>
          <a:bodyPr wrap="square" rtlCol="0" anchor="t"/>
          <a:lstStyle/>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Verify identity (wristband/card) and concordance with the request. If there is a discrepancy, STOP.</a:t>
            </a:r>
            <a:endParaRPr lang="en-US" sz="1200" dirty="0"/>
          </a:p>
          <a:p>
            <a:pPr marL="342900" indent="-342900">
              <a:spcAft>
                <a:spcPts val="600"/>
              </a:spcAft>
              <a:buSzPct val="100000"/>
              <a:buChar char="▪"/>
            </a:pPr>
            <a:r>
              <a:rPr lang="en-US" sz="1200" dirty="0">
                <a:solidFill>
                  <a:srgbClr val="1F2430"/>
                </a:solidFill>
                <a:latin typeface="Calibri" pitchFamily="34" charset="0"/>
                <a:ea typeface="Calibri" pitchFamily="34" charset="-122"/>
                <a:cs typeface="Calibri" pitchFamily="34" charset="-120"/>
              </a:rPr>
              <a:t>Right to refuse: a conscious adult can refuse; proceeding without permission is legal assault.</a:t>
            </a:r>
            <a:endParaRPr lang="en-US" sz="1200" dirty="0"/>
          </a:p>
          <a:p>
            <a:pPr marL="342900" indent="-342900">
              <a:spcAft>
                <a:spcPts val="600"/>
              </a:spcAft>
              <a:buSzPct val="100000"/>
              <a:buChar char="▪"/>
            </a:pPr>
            <a:r>
              <a:rPr lang="en-US" sz="1200" dirty="0">
                <a:solidFill>
                  <a:srgbClr val="1F2430"/>
                </a:solidFill>
                <a:latin typeface="Calibri" pitchFamily="34" charset="0"/>
                <a:ea typeface="Calibri" pitchFamily="34" charset="-122"/>
                <a:cs typeface="Calibri" pitchFamily="34" charset="-120"/>
              </a:rPr>
              <a:t>Implied consent: applies only if the patient is unconscious.</a:t>
            </a:r>
            <a:endParaRPr lang="en-US" sz="1200" dirty="0"/>
          </a:p>
        </p:txBody>
      </p:sp>
      <p:sp>
        <p:nvSpPr>
          <p:cNvPr id="7" name="Shape 5"/>
          <p:cNvSpPr/>
          <p:nvPr/>
        </p:nvSpPr>
        <p:spPr>
          <a:xfrm>
            <a:off x="4709160" y="1051560"/>
            <a:ext cx="3977640" cy="310896"/>
          </a:xfrm>
          <a:prstGeom prst="rect">
            <a:avLst/>
          </a:prstGeom>
          <a:solidFill>
            <a:srgbClr val="16264F"/>
          </a:solidFill>
          <a:ln/>
        </p:spPr>
      </p:sp>
      <p:sp>
        <p:nvSpPr>
          <p:cNvPr id="8" name="Text 6"/>
          <p:cNvSpPr/>
          <p:nvPr/>
        </p:nvSpPr>
        <p:spPr>
          <a:xfrm>
            <a:off x="4818888" y="1051560"/>
            <a:ext cx="3749040" cy="310896"/>
          </a:xfrm>
          <a:prstGeom prst="rect">
            <a:avLst/>
          </a:prstGeom>
          <a:noFill/>
          <a:ln/>
        </p:spPr>
        <p:txBody>
          <a:bodyPr wrap="square"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Extraction Technique</a:t>
            </a:r>
            <a:endParaRPr lang="en-US" sz="1200" dirty="0"/>
          </a:p>
        </p:txBody>
      </p:sp>
      <p:sp>
        <p:nvSpPr>
          <p:cNvPr id="9" name="Text 7"/>
          <p:cNvSpPr/>
          <p:nvPr/>
        </p:nvSpPr>
        <p:spPr>
          <a:xfrm>
            <a:off x="4709160" y="1472184"/>
            <a:ext cx="3977640" cy="3008376"/>
          </a:xfrm>
          <a:prstGeom prst="rect">
            <a:avLst/>
          </a:prstGeom>
          <a:noFill/>
          <a:ln/>
        </p:spPr>
        <p:txBody>
          <a:bodyPr wrap="square" rtlCol="0" anchor="t"/>
          <a:lstStyle/>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Insertion angle: 30° with the bevel facing up.</a:t>
            </a:r>
            <a:endParaRPr lang="en-US" sz="1200" dirty="0"/>
          </a:p>
          <a:p>
            <a:pPr marL="342900" indent="-342900">
              <a:spcAft>
                <a:spcPts val="600"/>
              </a:spcAft>
              <a:buSzPct val="100000"/>
              <a:buChar char="▪"/>
            </a:pPr>
            <a:r>
              <a:rPr lang="en-US" sz="1200" dirty="0">
                <a:solidFill>
                  <a:srgbClr val="1F2430"/>
                </a:solidFill>
                <a:latin typeface="Calibri" pitchFamily="34" charset="0"/>
                <a:ea typeface="Calibri" pitchFamily="34" charset="-122"/>
                <a:cs typeface="Calibri" pitchFamily="34" charset="-120"/>
              </a:rPr>
              <a:t>Tourniquet: do not leave on for more than 1-2 minutes (prevents hemoconcentration and false calcium levels).</a:t>
            </a:r>
            <a:endParaRPr lang="en-US" sz="1200" dirty="0"/>
          </a:p>
          <a:p>
            <a:pPr marL="342900" indent="-342900">
              <a:spcAft>
                <a:spcPts val="600"/>
              </a:spcAft>
              <a:buSzPct val="100000"/>
              <a:buChar char="▪"/>
            </a:pPr>
            <a:r>
              <a:rPr lang="en-US" sz="1200" dirty="0">
                <a:solidFill>
                  <a:srgbClr val="1F2430"/>
                </a:solidFill>
                <a:latin typeface="Calibri" pitchFamily="34" charset="0"/>
                <a:ea typeface="Calibri" pitchFamily="34" charset="-122"/>
                <a:cs typeface="Calibri" pitchFamily="34" charset="-120"/>
              </a:rPr>
              <a:t>Post-puncture: constant pressure for 4 to 6 minutes (longer if taking anticoagulants). Do not bend the arm.</a:t>
            </a:r>
            <a:endParaRPr lang="en-US" sz="1200" dirty="0"/>
          </a:p>
        </p:txBody>
      </p:sp>
      <p:sp>
        <p:nvSpPr>
          <p:cNvPr id="10" name="Shape 8"/>
          <p:cNvSpPr/>
          <p:nvPr/>
        </p:nvSpPr>
        <p:spPr>
          <a:xfrm>
            <a:off x="0" y="0"/>
            <a:ext cx="9144000" cy="54864"/>
          </a:xfrm>
          <a:prstGeom prst="rect">
            <a:avLst/>
          </a:prstGeom>
          <a:solidFill>
            <a:srgbClr val="C9A227"/>
          </a:solidFill>
          <a:ln/>
        </p:spPr>
      </p:sp>
      <p:sp>
        <p:nvSpPr>
          <p:cNvPr id="11" name="Text 9"/>
          <p:cNvSpPr/>
          <p:nvPr/>
        </p:nvSpPr>
        <p:spPr>
          <a:xfrm>
            <a:off x="411480" y="4759452"/>
            <a:ext cx="5486400" cy="274320"/>
          </a:xfrm>
          <a:prstGeom prst="rect">
            <a:avLst/>
          </a:prstGeom>
          <a:noFill/>
          <a:ln/>
        </p:spPr>
        <p:txBody>
          <a:bodyPr wrap="square" rtlCol="0" anchor="ctr"/>
          <a:lstStyle/>
          <a:p>
            <a:pPr indent="0" marL="0">
              <a:buNone/>
            </a:pPr>
            <a:r>
              <a:rPr lang="en-US" sz="900" dirty="0">
                <a:solidFill>
                  <a:srgbClr val="5A6376"/>
                </a:solidFill>
                <a:latin typeface="Calibri" pitchFamily="34" charset="0"/>
                <a:ea typeface="Calibri" pitchFamily="34" charset="-122"/>
                <a:cs typeface="Calibri" pitchFamily="34" charset="-120"/>
              </a:rPr>
              <a:t>Laboratory Procedures</a:t>
            </a:r>
            <a:endParaRPr lang="en-US" sz="900" dirty="0"/>
          </a:p>
        </p:txBody>
      </p:sp>
      <p:sp>
        <p:nvSpPr>
          <p:cNvPr id="12" name="Text 10"/>
          <p:cNvSpPr/>
          <p:nvPr/>
        </p:nvSpPr>
        <p:spPr>
          <a:xfrm>
            <a:off x="8275320" y="4759452"/>
            <a:ext cx="45720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46</a:t>
            </a:r>
            <a:endParaRPr lang="en-US" sz="900" dirty="0"/>
          </a:p>
        </p:txBody>
      </p:sp>
      <p:sp>
        <p:nvSpPr>
          <p:cNvPr id="13" name="Text 11"/>
          <p:cNvSpPr/>
          <p:nvPr/>
        </p:nvSpPr>
        <p:spPr>
          <a:xfrm>
            <a:off x="5852160" y="4759452"/>
            <a:ext cx="237744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ICS · Institute of Health Sciences</a:t>
            </a:r>
            <a:endParaRPr lang="en-US" sz="900" dirty="0"/>
          </a:p>
        </p:txBody>
      </p:sp>
      <p:pic>
        <p:nvPicPr>
          <p:cNvPr id="14" name="Image 0" descr="preencoded.png">    </p:cNvPr>
          <p:cNvPicPr>
            <a:picLocks noChangeAspect="1"/>
          </p:cNvPicPr>
          <p:nvPr/>
        </p:nvPicPr>
        <p:blipFill>
          <a:blip r:embed="rId1"/>
          <a:stretch>
            <a:fillRect/>
          </a:stretch>
        </p:blipFill>
        <p:spPr>
          <a:xfrm>
            <a:off x="3657600" y="2971800"/>
            <a:ext cx="1709928" cy="1280160"/>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p:nvPr/>
        </p:nvSpPr>
        <p:spPr>
          <a:xfrm>
            <a:off x="411480" y="201168"/>
            <a:ext cx="8321040" cy="228600"/>
          </a:xfrm>
          <a:prstGeom prst="rect">
            <a:avLst/>
          </a:prstGeom>
          <a:noFill/>
          <a:ln/>
        </p:spPr>
        <p:txBody>
          <a:bodyPr wrap="square" rtlCol="0" anchor="ctr"/>
          <a:lstStyle/>
          <a:p>
            <a:pPr indent="0" marL="0">
              <a:buNone/>
            </a:pPr>
            <a:r>
              <a:rPr lang="en-US" sz="1000" b="1" spc="200" kern="0" dirty="0">
                <a:solidFill>
                  <a:srgbClr val="C9A227"/>
                </a:solidFill>
                <a:latin typeface="Calibri" pitchFamily="34" charset="0"/>
                <a:ea typeface="Calibri" pitchFamily="34" charset="-122"/>
                <a:cs typeface="Calibri" pitchFamily="34" charset="-120"/>
              </a:rPr>
              <a:t>LABORATORY PROCEDURES</a:t>
            </a:r>
            <a:endParaRPr lang="en-US" sz="1000" dirty="0"/>
          </a:p>
        </p:txBody>
      </p:sp>
      <p:sp>
        <p:nvSpPr>
          <p:cNvPr id="3" name="Text 1"/>
          <p:cNvSpPr/>
          <p:nvPr/>
        </p:nvSpPr>
        <p:spPr>
          <a:xfrm>
            <a:off x="411480" y="438912"/>
            <a:ext cx="8321040" cy="502920"/>
          </a:xfrm>
          <a:prstGeom prst="rect">
            <a:avLst/>
          </a:prstGeom>
          <a:noFill/>
          <a:ln/>
        </p:spPr>
        <p:txBody>
          <a:bodyPr wrap="square" rtlCol="0" anchor="ctr"/>
          <a:lstStyle/>
          <a:p>
            <a:pPr indent="0" marL="0">
              <a:buNone/>
            </a:pPr>
            <a:r>
              <a:rPr lang="en-US" sz="2600" b="1" dirty="0">
                <a:solidFill>
                  <a:srgbClr val="16264F"/>
                </a:solidFill>
                <a:latin typeface="Georgia" pitchFamily="34" charset="0"/>
                <a:ea typeface="Georgia" pitchFamily="34" charset="-122"/>
                <a:cs typeface="Georgia" pitchFamily="34" charset="-120"/>
              </a:rPr>
              <a:t>Order of Tube Filling</a:t>
            </a:r>
            <a:endParaRPr lang="en-US" sz="2600" dirty="0"/>
          </a:p>
        </p:txBody>
      </p:sp>
      <p:graphicFrame>
        <p:nvGraphicFramePr>
          <p:cNvPr id="48" name="Table 0"/>
          <p:cNvGraphicFramePr>
            <a:graphicFrameLocks noGrp="1"/>
          </p:cNvGraphicFramePr>
          <p:nvPr>
            <p:extLst>
              <p:ext uri="{D42A27DB-BD31-4B8C-83A1-F6EECF244321}">
                <p14:modId xmlns:p14="http://schemas.microsoft.com/office/powerpoint/2010/main" val="1579011935"/>
              </p:ext>
            </p:extLst>
          </p:nvPr>
        </p:nvGraphicFramePr>
        <p:xfrm>
          <a:off x="457200" y="1097280"/>
          <a:ext cx="8229600" cy="914400"/>
        </p:xfrm>
        <a:graphic>
          <a:graphicData uri="http://schemas.openxmlformats.org/drawingml/2006/table">
            <a:tbl>
              <a:tblPr/>
              <a:tblGrid>
                <a:gridCol w="1188720"/>
                <a:gridCol w="2286000"/>
                <a:gridCol w="1005840"/>
                <a:gridCol w="2468880"/>
                <a:gridCol w="1280160"/>
              </a:tblGrid>
              <a:tr h="0">
                <a:tc>
                  <a:txBody>
                    <a:bodyPr/>
                    <a:lstStyle/>
                    <a:p>
                      <a:pPr algn="ctr" indent="0" marL="0">
                        <a:buNone/>
                      </a:pPr>
                      <a:r>
                        <a:rPr lang="en-US" sz="1100" b="1" dirty="0">
                          <a:solidFill>
                            <a:srgbClr val="FFFFFF"/>
                          </a:solidFill>
                          <a:latin typeface="Calibri" pitchFamily="34" charset="0"/>
                          <a:ea typeface="Calibri" pitchFamily="34" charset="-122"/>
                          <a:cs typeface="Calibri" pitchFamily="34" charset="-120"/>
                        </a:rPr>
                        <a:t>Color</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16264F"/>
                    </a:solidFill>
                  </a:tcPr>
                </a:tc>
                <a:tc>
                  <a:txBody>
                    <a:bodyPr/>
                    <a:lstStyle/>
                    <a:p>
                      <a:pPr algn="ctr" indent="0" marL="0">
                        <a:buNone/>
                      </a:pPr>
                      <a:r>
                        <a:rPr lang="en-US" sz="1100" b="1" dirty="0">
                          <a:solidFill>
                            <a:srgbClr val="FFFFFF"/>
                          </a:solidFill>
                          <a:latin typeface="Calibri" pitchFamily="34" charset="0"/>
                          <a:ea typeface="Calibri" pitchFamily="34" charset="-122"/>
                          <a:cs typeface="Calibri" pitchFamily="34" charset="-120"/>
                        </a:rPr>
                        <a:t>Additive</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16264F"/>
                    </a:solidFill>
                  </a:tcPr>
                </a:tc>
                <a:tc>
                  <a:txBody>
                    <a:bodyPr/>
                    <a:lstStyle/>
                    <a:p>
                      <a:pPr algn="ctr" indent="0" marL="0">
                        <a:buNone/>
                      </a:pPr>
                      <a:r>
                        <a:rPr lang="en-US" sz="1100" b="1" dirty="0">
                          <a:solidFill>
                            <a:srgbClr val="FFFFFF"/>
                          </a:solidFill>
                          <a:latin typeface="Calibri" pitchFamily="34" charset="0"/>
                          <a:ea typeface="Calibri" pitchFamily="34" charset="-122"/>
                          <a:cs typeface="Calibri" pitchFamily="34" charset="-120"/>
                        </a:rPr>
                        <a:t>Order</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16264F"/>
                    </a:solidFill>
                  </a:tcPr>
                </a:tc>
                <a:tc>
                  <a:txBody>
                    <a:bodyPr/>
                    <a:lstStyle/>
                    <a:p>
                      <a:pPr algn="ctr" indent="0" marL="0">
                        <a:buNone/>
                      </a:pPr>
                      <a:r>
                        <a:rPr lang="en-US" sz="1100" b="1" dirty="0">
                          <a:solidFill>
                            <a:srgbClr val="FFFFFF"/>
                          </a:solidFill>
                          <a:latin typeface="Calibri" pitchFamily="34" charset="0"/>
                          <a:ea typeface="Calibri" pitchFamily="34" charset="-122"/>
                          <a:cs typeface="Calibri" pitchFamily="34" charset="-120"/>
                        </a:rPr>
                        <a:t>Main Use</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16264F"/>
                    </a:solidFill>
                  </a:tcPr>
                </a:tc>
                <a:tc>
                  <a:txBody>
                    <a:bodyPr/>
                    <a:lstStyle/>
                    <a:p>
                      <a:pPr algn="ctr" indent="0" marL="0">
                        <a:buNone/>
                      </a:pPr>
                      <a:r>
                        <a:rPr lang="en-US" sz="1100" b="1" dirty="0">
                          <a:solidFill>
                            <a:srgbClr val="FFFFFF"/>
                          </a:solidFill>
                          <a:latin typeface="Calibri" pitchFamily="34" charset="0"/>
                          <a:ea typeface="Calibri" pitchFamily="34" charset="-122"/>
                          <a:cs typeface="Calibri" pitchFamily="34" charset="-120"/>
                        </a:rPr>
                        <a:t>Inversions</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16264F"/>
                    </a:solidFill>
                  </a:tcPr>
                </a:tc>
              </a:tr>
              <a:tr h="0">
                <a:tc>
                  <a:txBody>
                    <a:bodyPr/>
                    <a:lstStyle/>
                    <a:p>
                      <a:pPr algn="l" indent="0" marL="0">
                        <a:buNone/>
                      </a:pPr>
                      <a:r>
                        <a:rPr lang="en-US" sz="1100" b="1" dirty="0">
                          <a:solidFill>
                            <a:srgbClr val="1F2430"/>
                          </a:solidFill>
                          <a:latin typeface="Calibri" pitchFamily="34" charset="0"/>
                          <a:ea typeface="Calibri" pitchFamily="34" charset="-122"/>
                          <a:cs typeface="Calibri" pitchFamily="34" charset="-120"/>
                        </a:rPr>
                        <a:t>Yellow</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SPS</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First</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Blood Culture</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8-10 times</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r>
              <a:tr h="0">
                <a:tc>
                  <a:txBody>
                    <a:bodyPr/>
                    <a:lstStyle/>
                    <a:p>
                      <a:pPr algn="l" indent="0" marL="0">
                        <a:buNone/>
                      </a:pPr>
                      <a:r>
                        <a:rPr lang="en-US" sz="1100" b="1" dirty="0">
                          <a:solidFill>
                            <a:srgbClr val="1F2430"/>
                          </a:solidFill>
                          <a:latin typeface="Calibri" pitchFamily="34" charset="0"/>
                          <a:ea typeface="Calibri" pitchFamily="34" charset="-122"/>
                          <a:cs typeface="Calibri" pitchFamily="34" charset="-120"/>
                        </a:rPr>
                        <a:t>Light Blue</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2F4F8"/>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Sodium Citrate</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2F4F8"/>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Second</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2F4F8"/>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Coagulation (PT, PTT, INR)</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2F4F8"/>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3-4 inversions</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2F4F8"/>
                    </a:solidFill>
                  </a:tcPr>
                </a:tc>
              </a:tr>
              <a:tr h="0">
                <a:tc>
                  <a:txBody>
                    <a:bodyPr/>
                    <a:lstStyle/>
                    <a:p>
                      <a:pPr algn="l" indent="0" marL="0">
                        <a:buNone/>
                      </a:pPr>
                      <a:r>
                        <a:rPr lang="en-US" sz="1100" b="1" dirty="0">
                          <a:solidFill>
                            <a:srgbClr val="1F2430"/>
                          </a:solidFill>
                          <a:latin typeface="Calibri" pitchFamily="34" charset="0"/>
                          <a:ea typeface="Calibri" pitchFamily="34" charset="-122"/>
                          <a:cs typeface="Calibri" pitchFamily="34" charset="-120"/>
                        </a:rPr>
                        <a:t>Red</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None</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Third</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Chemistry / Serology</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Do not mix</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r>
              <a:tr h="0">
                <a:tc>
                  <a:txBody>
                    <a:bodyPr/>
                    <a:lstStyle/>
                    <a:p>
                      <a:pPr algn="l" indent="0" marL="0">
                        <a:buNone/>
                      </a:pPr>
                      <a:r>
                        <a:rPr lang="en-US" sz="1100" b="1" dirty="0">
                          <a:solidFill>
                            <a:srgbClr val="1F2430"/>
                          </a:solidFill>
                          <a:latin typeface="Calibri" pitchFamily="34" charset="0"/>
                          <a:ea typeface="Calibri" pitchFamily="34" charset="-122"/>
                          <a:cs typeface="Calibri" pitchFamily="34" charset="-120"/>
                        </a:rPr>
                        <a:t>Gold (SST)</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2F4F8"/>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Separator Gel + Activator</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2F4F8"/>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Fourth</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2F4F8"/>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Serum Chemistry</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2F4F8"/>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5 times</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2F4F8"/>
                    </a:solidFill>
                  </a:tcPr>
                </a:tc>
              </a:tr>
              <a:tr h="0">
                <a:tc>
                  <a:txBody>
                    <a:bodyPr/>
                    <a:lstStyle/>
                    <a:p>
                      <a:pPr algn="l" indent="0" marL="0">
                        <a:buNone/>
                      </a:pPr>
                      <a:r>
                        <a:rPr lang="en-US" sz="1100" b="1" dirty="0">
                          <a:solidFill>
                            <a:srgbClr val="1F2430"/>
                          </a:solidFill>
                          <a:latin typeface="Calibri" pitchFamily="34" charset="0"/>
                          <a:ea typeface="Calibri" pitchFamily="34" charset="-122"/>
                          <a:cs typeface="Calibri" pitchFamily="34" charset="-120"/>
                        </a:rPr>
                        <a:t>Green</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Heparin</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Fifth</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Plasma Chemistry</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8-10 times</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r>
              <a:tr h="0">
                <a:tc>
                  <a:txBody>
                    <a:bodyPr/>
                    <a:lstStyle/>
                    <a:p>
                      <a:pPr algn="l" indent="0" marL="0">
                        <a:buNone/>
                      </a:pPr>
                      <a:r>
                        <a:rPr lang="en-US" sz="1100" b="1" dirty="0">
                          <a:solidFill>
                            <a:srgbClr val="1F2430"/>
                          </a:solidFill>
                          <a:latin typeface="Calibri" pitchFamily="34" charset="0"/>
                          <a:ea typeface="Calibri" pitchFamily="34" charset="-122"/>
                          <a:cs typeface="Calibri" pitchFamily="34" charset="-120"/>
                        </a:rPr>
                        <a:t>Lavender</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2F4F8"/>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EDTA</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2F4F8"/>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Sixth</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2F4F8"/>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Hematology</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2F4F8"/>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8-10 times</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2F4F8"/>
                    </a:solidFill>
                  </a:tcPr>
                </a:tc>
              </a:tr>
              <a:tr h="0">
                <a:tc>
                  <a:txBody>
                    <a:bodyPr/>
                    <a:lstStyle/>
                    <a:p>
                      <a:pPr algn="l" indent="0" marL="0">
                        <a:buNone/>
                      </a:pPr>
                      <a:r>
                        <a:rPr lang="en-US" sz="1100" b="1" dirty="0">
                          <a:solidFill>
                            <a:srgbClr val="1F2430"/>
                          </a:solidFill>
                          <a:latin typeface="Calibri" pitchFamily="34" charset="0"/>
                          <a:ea typeface="Calibri" pitchFamily="34" charset="-122"/>
                          <a:cs typeface="Calibri" pitchFamily="34" charset="-120"/>
                        </a:rPr>
                        <a:t>Gray</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Fluoride / Oxalate</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Seventh</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Glucose · Lactate</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8-10 times</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r>
            </a:tbl>
          </a:graphicData>
        </a:graphic>
      </p:graphicFrame>
      <p:sp>
        <p:nvSpPr>
          <p:cNvPr id="5" name="Text 2"/>
          <p:cNvSpPr/>
          <p:nvPr/>
        </p:nvSpPr>
        <p:spPr>
          <a:xfrm>
            <a:off x="457200" y="4366260"/>
            <a:ext cx="8229600" cy="320040"/>
          </a:xfrm>
          <a:prstGeom prst="rect">
            <a:avLst/>
          </a:prstGeom>
          <a:noFill/>
          <a:ln/>
        </p:spPr>
        <p:txBody>
          <a:bodyPr wrap="square" rtlCol="0" anchor="ctr"/>
          <a:lstStyle/>
          <a:p>
            <a:pPr indent="0" marL="0">
              <a:buNone/>
            </a:pPr>
            <a:r>
              <a:rPr lang="en-US" sz="1000" i="1" dirty="0">
                <a:solidFill>
                  <a:srgbClr val="5A6376"/>
                </a:solidFill>
                <a:latin typeface="Calibri" pitchFamily="34" charset="0"/>
                <a:ea typeface="Calibri" pitchFamily="34" charset="-122"/>
                <a:cs typeface="Calibri" pitchFamily="34" charset="-120"/>
              </a:rPr>
              <a:t>The order prevents cross-contamination of additives between tubes.</a:t>
            </a:r>
            <a:endParaRPr lang="en-US" sz="1000" dirty="0"/>
          </a:p>
        </p:txBody>
      </p:sp>
      <p:sp>
        <p:nvSpPr>
          <p:cNvPr id="6" name="Shape 3"/>
          <p:cNvSpPr/>
          <p:nvPr/>
        </p:nvSpPr>
        <p:spPr>
          <a:xfrm>
            <a:off x="0" y="0"/>
            <a:ext cx="9144000" cy="54864"/>
          </a:xfrm>
          <a:prstGeom prst="rect">
            <a:avLst/>
          </a:prstGeom>
          <a:solidFill>
            <a:srgbClr val="C9A227"/>
          </a:solidFill>
          <a:ln/>
        </p:spPr>
      </p:sp>
      <p:sp>
        <p:nvSpPr>
          <p:cNvPr id="7" name="Text 4"/>
          <p:cNvSpPr/>
          <p:nvPr/>
        </p:nvSpPr>
        <p:spPr>
          <a:xfrm>
            <a:off x="411480" y="4759452"/>
            <a:ext cx="5486400" cy="274320"/>
          </a:xfrm>
          <a:prstGeom prst="rect">
            <a:avLst/>
          </a:prstGeom>
          <a:noFill/>
          <a:ln/>
        </p:spPr>
        <p:txBody>
          <a:bodyPr wrap="square" rtlCol="0" anchor="ctr"/>
          <a:lstStyle/>
          <a:p>
            <a:pPr indent="0" marL="0">
              <a:buNone/>
            </a:pPr>
            <a:r>
              <a:rPr lang="en-US" sz="900" dirty="0">
                <a:solidFill>
                  <a:srgbClr val="5A6376"/>
                </a:solidFill>
                <a:latin typeface="Calibri" pitchFamily="34" charset="0"/>
                <a:ea typeface="Calibri" pitchFamily="34" charset="-122"/>
                <a:cs typeface="Calibri" pitchFamily="34" charset="-120"/>
              </a:rPr>
              <a:t>Laboratory Procedures</a:t>
            </a:r>
            <a:endParaRPr lang="en-US" sz="900" dirty="0"/>
          </a:p>
        </p:txBody>
      </p:sp>
      <p:sp>
        <p:nvSpPr>
          <p:cNvPr id="8" name="Text 5"/>
          <p:cNvSpPr/>
          <p:nvPr/>
        </p:nvSpPr>
        <p:spPr>
          <a:xfrm>
            <a:off x="8275320" y="4759452"/>
            <a:ext cx="45720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47</a:t>
            </a:r>
            <a:endParaRPr lang="en-US" sz="900" dirty="0"/>
          </a:p>
        </p:txBody>
      </p:sp>
      <p:sp>
        <p:nvSpPr>
          <p:cNvPr id="9" name="Text 6"/>
          <p:cNvSpPr/>
          <p:nvPr/>
        </p:nvSpPr>
        <p:spPr>
          <a:xfrm>
            <a:off x="5852160" y="4759452"/>
            <a:ext cx="237744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ICS · Institute of Health Sciences</a:t>
            </a:r>
            <a:endParaRPr lang="en-US" sz="900" dirty="0"/>
          </a:p>
        </p:txBody>
      </p:sp>
      <p:pic>
        <p:nvPicPr>
          <p:cNvPr id="10" name="Image 0" descr="preencoded.png">    </p:cNvPr>
          <p:cNvPicPr>
            <a:picLocks noChangeAspect="1"/>
          </p:cNvPicPr>
          <p:nvPr/>
        </p:nvPicPr>
        <p:blipFill>
          <a:blip r:embed="rId1"/>
          <a:stretch>
            <a:fillRect/>
          </a:stretch>
        </p:blipFill>
        <p:spPr>
          <a:xfrm>
            <a:off x="5943600" y="3794760"/>
            <a:ext cx="2377440" cy="534924"/>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p:nvPr/>
        </p:nvSpPr>
        <p:spPr>
          <a:xfrm>
            <a:off x="411480" y="201168"/>
            <a:ext cx="8321040" cy="228600"/>
          </a:xfrm>
          <a:prstGeom prst="rect">
            <a:avLst/>
          </a:prstGeom>
          <a:noFill/>
          <a:ln/>
        </p:spPr>
        <p:txBody>
          <a:bodyPr wrap="square" rtlCol="0" anchor="ctr"/>
          <a:lstStyle/>
          <a:p>
            <a:pPr indent="0" marL="0">
              <a:buNone/>
            </a:pPr>
            <a:r>
              <a:rPr lang="en-US" sz="1000" b="1" spc="200" kern="0" dirty="0">
                <a:solidFill>
                  <a:srgbClr val="C9A227"/>
                </a:solidFill>
                <a:latin typeface="Calibri" pitchFamily="34" charset="0"/>
                <a:ea typeface="Calibri" pitchFamily="34" charset="-122"/>
                <a:cs typeface="Calibri" pitchFamily="34" charset="-120"/>
              </a:rPr>
              <a:t>LABORATORY PROCEDURES</a:t>
            </a:r>
            <a:endParaRPr lang="en-US" sz="1000" dirty="0"/>
          </a:p>
        </p:txBody>
      </p:sp>
      <p:sp>
        <p:nvSpPr>
          <p:cNvPr id="3" name="Text 1"/>
          <p:cNvSpPr/>
          <p:nvPr/>
        </p:nvSpPr>
        <p:spPr>
          <a:xfrm>
            <a:off x="411480" y="438912"/>
            <a:ext cx="8321040" cy="502920"/>
          </a:xfrm>
          <a:prstGeom prst="rect">
            <a:avLst/>
          </a:prstGeom>
          <a:noFill/>
          <a:ln/>
        </p:spPr>
        <p:txBody>
          <a:bodyPr wrap="square" rtlCol="0" anchor="ctr"/>
          <a:lstStyle/>
          <a:p>
            <a:pPr indent="0" marL="0">
              <a:buNone/>
            </a:pPr>
            <a:r>
              <a:rPr lang="en-US" sz="2600" b="1" dirty="0">
                <a:solidFill>
                  <a:srgbClr val="16264F"/>
                </a:solidFill>
                <a:latin typeface="Georgia" pitchFamily="34" charset="0"/>
                <a:ea typeface="Georgia" pitchFamily="34" charset="-122"/>
                <a:cs typeface="Georgia" pitchFamily="34" charset="-120"/>
              </a:rPr>
              <a:t>Capillary Puncture: Procedure and Sites</a:t>
            </a:r>
            <a:endParaRPr lang="en-US" sz="2600" dirty="0"/>
          </a:p>
        </p:txBody>
      </p:sp>
      <p:sp>
        <p:nvSpPr>
          <p:cNvPr id="4" name="Text 2"/>
          <p:cNvSpPr/>
          <p:nvPr/>
        </p:nvSpPr>
        <p:spPr>
          <a:xfrm>
            <a:off x="457200" y="1051560"/>
            <a:ext cx="4937760" cy="3566160"/>
          </a:xfrm>
          <a:prstGeom prst="rect">
            <a:avLst/>
          </a:prstGeom>
          <a:noFill/>
          <a:ln/>
        </p:spPr>
        <p:txBody>
          <a:bodyPr wrap="square" rtlCol="0" anchor="t"/>
          <a:lstStyle/>
          <a:p>
            <a:pPr marL="342900" indent="-342900">
              <a:spcAft>
                <a:spcPts val="700"/>
              </a:spcAft>
              <a:buSzPct val="100000"/>
              <a:buChar char="▪"/>
            </a:pPr>
            <a:r>
              <a:rPr lang="en-US" sz="1300" dirty="0">
                <a:solidFill>
                  <a:srgbClr val="1F2430"/>
                </a:solidFill>
                <a:latin typeface="Calibri" pitchFamily="34" charset="0"/>
                <a:ea typeface="Calibri" pitchFamily="34" charset="-122"/>
                <a:cs typeface="Calibri" pitchFamily="34" charset="-120"/>
              </a:rPr>
              <a:t>Used for small amounts of blood (blood glucose, neonatal PKU) or when veins are difficult.</a:t>
            </a:r>
            <a:endParaRPr lang="en-US" sz="1300" dirty="0"/>
          </a:p>
          <a:p>
            <a:pPr marL="342900" indent="-342900">
              <a:spcAft>
                <a:spcPts val="600"/>
              </a:spcAft>
              <a:buSzPct val="100000"/>
              <a:buChar char="▪"/>
            </a:pPr>
            <a:r>
              <a:rPr lang="en-US" sz="1300" b="1" dirty="0">
                <a:solidFill>
                  <a:srgbClr val="16264F"/>
                </a:solidFill>
                <a:latin typeface="Calibri" pitchFamily="34" charset="0"/>
                <a:ea typeface="Calibri" pitchFamily="34" charset="-122"/>
                <a:cs typeface="Calibri" pitchFamily="34" charset="-120"/>
              </a:rPr>
              <a:t>Puncture Sites</a:t>
            </a:r>
            <a:endParaRPr lang="en-US" sz="1300" dirty="0"/>
          </a:p>
          <a:p>
            <a:pPr lvl="1" marL="685800" indent="-342900">
              <a:spcAft>
                <a:spcPts val="600"/>
              </a:spcAft>
              <a:buSzPct val="100000"/>
              <a:buChar char="–"/>
            </a:pPr>
            <a:r>
              <a:rPr lang="en-US" sz="1200" dirty="0">
                <a:solidFill>
                  <a:srgbClr val="5A6376"/>
                </a:solidFill>
                <a:latin typeface="Calibri" pitchFamily="34" charset="0"/>
                <a:ea typeface="Calibri" pitchFamily="34" charset="-122"/>
                <a:cs typeface="Calibri" pitchFamily="34" charset="-120"/>
              </a:rPr>
              <a:t>Newborns: lateral or medial plantar surface of the heel (avoid the calcaneus bone).</a:t>
            </a:r>
            <a:endParaRPr lang="en-US" sz="1300" dirty="0"/>
          </a:p>
          <a:p>
            <a:pPr lvl="1" marL="685800" indent="-342900">
              <a:spcAft>
                <a:spcPts val="600"/>
              </a:spcAft>
              <a:buSzPct val="100000"/>
              <a:buChar char="–"/>
            </a:pPr>
            <a:r>
              <a:rPr lang="en-US" sz="1200" dirty="0">
                <a:solidFill>
                  <a:srgbClr val="5A6376"/>
                </a:solidFill>
                <a:latin typeface="Calibri" pitchFamily="34" charset="0"/>
                <a:ea typeface="Calibri" pitchFamily="34" charset="-122"/>
                <a:cs typeface="Calibri" pitchFamily="34" charset="-120"/>
              </a:rPr>
              <a:t>Adults: palmar surface of the distal phalanx (fingertip).</a:t>
            </a:r>
            <a:endParaRPr lang="en-US" sz="1300" dirty="0"/>
          </a:p>
        </p:txBody>
      </p:sp>
      <p:sp>
        <p:nvSpPr>
          <p:cNvPr id="5" name="Shape 3"/>
          <p:cNvSpPr/>
          <p:nvPr/>
        </p:nvSpPr>
        <p:spPr>
          <a:xfrm>
            <a:off x="0" y="0"/>
            <a:ext cx="9144000" cy="54864"/>
          </a:xfrm>
          <a:prstGeom prst="rect">
            <a:avLst/>
          </a:prstGeom>
          <a:solidFill>
            <a:srgbClr val="C9A227"/>
          </a:solidFill>
          <a:ln/>
        </p:spPr>
      </p:sp>
      <p:sp>
        <p:nvSpPr>
          <p:cNvPr id="6" name="Text 4"/>
          <p:cNvSpPr/>
          <p:nvPr/>
        </p:nvSpPr>
        <p:spPr>
          <a:xfrm>
            <a:off x="411480" y="4759452"/>
            <a:ext cx="5486400" cy="274320"/>
          </a:xfrm>
          <a:prstGeom prst="rect">
            <a:avLst/>
          </a:prstGeom>
          <a:noFill/>
          <a:ln/>
        </p:spPr>
        <p:txBody>
          <a:bodyPr wrap="square" rtlCol="0" anchor="ctr"/>
          <a:lstStyle/>
          <a:p>
            <a:pPr indent="0" marL="0">
              <a:buNone/>
            </a:pPr>
            <a:r>
              <a:rPr lang="en-US" sz="900" dirty="0">
                <a:solidFill>
                  <a:srgbClr val="5A6376"/>
                </a:solidFill>
                <a:latin typeface="Calibri" pitchFamily="34" charset="0"/>
                <a:ea typeface="Calibri" pitchFamily="34" charset="-122"/>
                <a:cs typeface="Calibri" pitchFamily="34" charset="-120"/>
              </a:rPr>
              <a:t>Laboratory Procedures</a:t>
            </a:r>
            <a:endParaRPr lang="en-US" sz="900" dirty="0"/>
          </a:p>
        </p:txBody>
      </p:sp>
      <p:sp>
        <p:nvSpPr>
          <p:cNvPr id="7" name="Text 5"/>
          <p:cNvSpPr/>
          <p:nvPr/>
        </p:nvSpPr>
        <p:spPr>
          <a:xfrm>
            <a:off x="8275320" y="4759452"/>
            <a:ext cx="45720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48</a:t>
            </a:r>
            <a:endParaRPr lang="en-US" sz="900" dirty="0"/>
          </a:p>
        </p:txBody>
      </p:sp>
      <p:sp>
        <p:nvSpPr>
          <p:cNvPr id="8" name="Text 6"/>
          <p:cNvSpPr/>
          <p:nvPr/>
        </p:nvSpPr>
        <p:spPr>
          <a:xfrm>
            <a:off x="5852160" y="4759452"/>
            <a:ext cx="237744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ICS · Institute of Health Sciences</a:t>
            </a:r>
            <a:endParaRPr lang="en-US" sz="900" dirty="0"/>
          </a:p>
        </p:txBody>
      </p:sp>
      <p:pic>
        <p:nvPicPr>
          <p:cNvPr id="9" name="Image 0" descr="preencoded.png">    </p:cNvPr>
          <p:cNvPicPr>
            <a:picLocks noChangeAspect="1"/>
          </p:cNvPicPr>
          <p:nvPr/>
        </p:nvPicPr>
        <p:blipFill>
          <a:blip r:embed="rId1"/>
          <a:stretch>
            <a:fillRect/>
          </a:stretch>
        </p:blipFill>
        <p:spPr>
          <a:xfrm>
            <a:off x="5577840" y="1371600"/>
            <a:ext cx="3108960" cy="2331720"/>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p:nvPr/>
        </p:nvSpPr>
        <p:spPr>
          <a:xfrm>
            <a:off x="411480" y="201168"/>
            <a:ext cx="8321040" cy="228600"/>
          </a:xfrm>
          <a:prstGeom prst="rect">
            <a:avLst/>
          </a:prstGeom>
          <a:noFill/>
          <a:ln/>
        </p:spPr>
        <p:txBody>
          <a:bodyPr wrap="square" rtlCol="0" anchor="ctr"/>
          <a:lstStyle/>
          <a:p>
            <a:pPr indent="0" marL="0">
              <a:buNone/>
            </a:pPr>
            <a:r>
              <a:rPr lang="en-US" sz="1000" b="1" spc="200" kern="0" dirty="0">
                <a:solidFill>
                  <a:srgbClr val="C9A227"/>
                </a:solidFill>
                <a:latin typeface="Calibri" pitchFamily="34" charset="0"/>
                <a:ea typeface="Calibri" pitchFamily="34" charset="-122"/>
                <a:cs typeface="Calibri" pitchFamily="34" charset="-120"/>
              </a:rPr>
              <a:t>LABORATORY PROCEDURES</a:t>
            </a:r>
            <a:endParaRPr lang="en-US" sz="1000" dirty="0"/>
          </a:p>
        </p:txBody>
      </p:sp>
      <p:sp>
        <p:nvSpPr>
          <p:cNvPr id="3" name="Text 1"/>
          <p:cNvSpPr/>
          <p:nvPr/>
        </p:nvSpPr>
        <p:spPr>
          <a:xfrm>
            <a:off x="411480" y="438912"/>
            <a:ext cx="8321040" cy="502920"/>
          </a:xfrm>
          <a:prstGeom prst="rect">
            <a:avLst/>
          </a:prstGeom>
          <a:noFill/>
          <a:ln/>
        </p:spPr>
        <p:txBody>
          <a:bodyPr wrap="square" rtlCol="0" anchor="ctr"/>
          <a:lstStyle/>
          <a:p>
            <a:pPr indent="0" marL="0">
              <a:buNone/>
            </a:pPr>
            <a:r>
              <a:rPr lang="en-US" sz="2600" b="1" dirty="0">
                <a:solidFill>
                  <a:srgbClr val="16264F"/>
                </a:solidFill>
                <a:latin typeface="Georgia" pitchFamily="34" charset="0"/>
                <a:ea typeface="Georgia" pitchFamily="34" charset="-122"/>
                <a:cs typeface="Georgia" pitchFamily="34" charset="-120"/>
              </a:rPr>
              <a:t>Urine Analysis (N-Multistix)</a:t>
            </a:r>
            <a:endParaRPr lang="en-US" sz="2600" dirty="0"/>
          </a:p>
        </p:txBody>
      </p:sp>
      <p:sp>
        <p:nvSpPr>
          <p:cNvPr id="4" name="Text 2"/>
          <p:cNvSpPr/>
          <p:nvPr/>
        </p:nvSpPr>
        <p:spPr>
          <a:xfrm>
            <a:off x="457200" y="1051560"/>
            <a:ext cx="5120640" cy="3566160"/>
          </a:xfrm>
          <a:prstGeom prst="rect">
            <a:avLst/>
          </a:prstGeom>
          <a:noFill/>
          <a:ln/>
        </p:spPr>
        <p:txBody>
          <a:bodyPr wrap="square" rtlCol="0" anchor="t"/>
          <a:lstStyle/>
          <a:p>
            <a:pPr marL="342900" indent="-342900">
              <a:spcAft>
                <a:spcPts val="700"/>
              </a:spcAft>
              <a:buSzPct val="100000"/>
              <a:buChar char="▪"/>
            </a:pPr>
            <a:r>
              <a:rPr lang="en-US" sz="1300" dirty="0">
                <a:solidFill>
                  <a:srgbClr val="1F2430"/>
                </a:solidFill>
                <a:latin typeface="Calibri" pitchFamily="34" charset="0"/>
                <a:ea typeface="Calibri" pitchFamily="34" charset="-122"/>
                <a:cs typeface="Calibri" pitchFamily="34" charset="-120"/>
              </a:rPr>
              <a:t>Rapid interpretation of reagent strips for health screening.</a:t>
            </a:r>
            <a:endParaRPr lang="en-US" sz="1300" dirty="0"/>
          </a:p>
          <a:p>
            <a:pPr marL="342900" indent="-342900">
              <a:spcAft>
                <a:spcPts val="600"/>
              </a:spcAft>
              <a:buSzPct val="100000"/>
              <a:buChar char="▪"/>
            </a:pPr>
            <a:r>
              <a:rPr lang="en-US" sz="1300" dirty="0">
                <a:solidFill>
                  <a:srgbClr val="1F2430"/>
                </a:solidFill>
                <a:latin typeface="Calibri" pitchFamily="34" charset="0"/>
                <a:ea typeface="Calibri" pitchFamily="34" charset="-122"/>
                <a:cs typeface="Calibri" pitchFamily="34" charset="-120"/>
              </a:rPr>
              <a:t>Blood / Leukocytes: indicate infection or trauma.</a:t>
            </a:r>
            <a:endParaRPr lang="en-US" sz="1300" dirty="0"/>
          </a:p>
          <a:p>
            <a:pPr marL="342900" indent="-342900">
              <a:spcAft>
                <a:spcPts val="600"/>
              </a:spcAft>
              <a:buSzPct val="100000"/>
              <a:buChar char="▪"/>
            </a:pPr>
            <a:r>
              <a:rPr lang="en-US" sz="1300" dirty="0">
                <a:solidFill>
                  <a:srgbClr val="1F2430"/>
                </a:solidFill>
                <a:latin typeface="Calibri" pitchFamily="34" charset="0"/>
                <a:ea typeface="Calibri" pitchFamily="34" charset="-122"/>
                <a:cs typeface="Calibri" pitchFamily="34" charset="-120"/>
              </a:rPr>
              <a:t>Glucose / Ketones: markers of uncontrolled diabetes or malnutrition/extreme diets.</a:t>
            </a:r>
            <a:endParaRPr lang="en-US" sz="1300" dirty="0"/>
          </a:p>
          <a:p>
            <a:pPr marL="342900" indent="-342900">
              <a:spcAft>
                <a:spcPts val="600"/>
              </a:spcAft>
              <a:buSzPct val="100000"/>
              <a:buChar char="▪"/>
            </a:pPr>
            <a:r>
              <a:rPr lang="en-US" sz="1300" dirty="0">
                <a:solidFill>
                  <a:srgbClr val="1F2430"/>
                </a:solidFill>
                <a:latin typeface="Calibri" pitchFamily="34" charset="0"/>
                <a:ea typeface="Calibri" pitchFamily="34" charset="-122"/>
                <a:cs typeface="Calibri" pitchFamily="34" charset="-120"/>
              </a:rPr>
              <a:t>Nitrites: presence of bacteria (such as E. coli).</a:t>
            </a:r>
            <a:endParaRPr lang="en-US" sz="1300" dirty="0"/>
          </a:p>
          <a:p>
            <a:pPr marL="342900" indent="-342900">
              <a:spcAft>
                <a:spcPts val="600"/>
              </a:spcAft>
              <a:buSzPct val="100000"/>
              <a:buChar char="▪"/>
            </a:pPr>
            <a:r>
              <a:rPr lang="en-US" sz="1300" dirty="0">
                <a:solidFill>
                  <a:srgbClr val="1F2430"/>
                </a:solidFill>
                <a:latin typeface="Calibri" pitchFamily="34" charset="0"/>
                <a:ea typeface="Calibri" pitchFamily="34" charset="-122"/>
                <a:cs typeface="Calibri" pitchFamily="34" charset="-120"/>
              </a:rPr>
              <a:t>pH (5 to 9): acidic urine resists infections; alkaline urine promotes bacterial growth.</a:t>
            </a:r>
            <a:endParaRPr lang="en-US" sz="1300" dirty="0"/>
          </a:p>
          <a:p>
            <a:pPr marL="342900" indent="-342900">
              <a:spcAft>
                <a:spcPts val="600"/>
              </a:spcAft>
              <a:buSzPct val="100000"/>
              <a:buChar char="▪"/>
            </a:pPr>
            <a:r>
              <a:rPr lang="en-US" sz="1300" dirty="0">
                <a:solidFill>
                  <a:srgbClr val="1F2430"/>
                </a:solidFill>
                <a:latin typeface="Calibri" pitchFamily="34" charset="0"/>
                <a:ea typeface="Calibri" pitchFamily="34" charset="-122"/>
                <a:cs typeface="Calibri" pitchFamily="34" charset="-120"/>
              </a:rPr>
              <a:t>Proteins: if present, suggest damage to the nephrons (kidneys).</a:t>
            </a:r>
            <a:endParaRPr lang="en-US" sz="1300" dirty="0"/>
          </a:p>
        </p:txBody>
      </p:sp>
      <p:sp>
        <p:nvSpPr>
          <p:cNvPr id="5" name="Shape 3"/>
          <p:cNvSpPr/>
          <p:nvPr/>
        </p:nvSpPr>
        <p:spPr>
          <a:xfrm>
            <a:off x="0" y="0"/>
            <a:ext cx="9144000" cy="54864"/>
          </a:xfrm>
          <a:prstGeom prst="rect">
            <a:avLst/>
          </a:prstGeom>
          <a:solidFill>
            <a:srgbClr val="C9A227"/>
          </a:solidFill>
          <a:ln/>
        </p:spPr>
      </p:sp>
      <p:sp>
        <p:nvSpPr>
          <p:cNvPr id="6" name="Text 4"/>
          <p:cNvSpPr/>
          <p:nvPr/>
        </p:nvSpPr>
        <p:spPr>
          <a:xfrm>
            <a:off x="411480" y="4759452"/>
            <a:ext cx="5486400" cy="274320"/>
          </a:xfrm>
          <a:prstGeom prst="rect">
            <a:avLst/>
          </a:prstGeom>
          <a:noFill/>
          <a:ln/>
        </p:spPr>
        <p:txBody>
          <a:bodyPr wrap="square" rtlCol="0" anchor="ctr"/>
          <a:lstStyle/>
          <a:p>
            <a:pPr indent="0" marL="0">
              <a:buNone/>
            </a:pPr>
            <a:r>
              <a:rPr lang="en-US" sz="900" dirty="0">
                <a:solidFill>
                  <a:srgbClr val="5A6376"/>
                </a:solidFill>
                <a:latin typeface="Calibri" pitchFamily="34" charset="0"/>
                <a:ea typeface="Calibri" pitchFamily="34" charset="-122"/>
                <a:cs typeface="Calibri" pitchFamily="34" charset="-120"/>
              </a:rPr>
              <a:t>Laboratory Procedures</a:t>
            </a:r>
            <a:endParaRPr lang="en-US" sz="900" dirty="0"/>
          </a:p>
        </p:txBody>
      </p:sp>
      <p:sp>
        <p:nvSpPr>
          <p:cNvPr id="7" name="Text 5"/>
          <p:cNvSpPr/>
          <p:nvPr/>
        </p:nvSpPr>
        <p:spPr>
          <a:xfrm>
            <a:off x="8275320" y="4759452"/>
            <a:ext cx="45720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49</a:t>
            </a:r>
            <a:endParaRPr lang="en-US" sz="900" dirty="0"/>
          </a:p>
        </p:txBody>
      </p:sp>
      <p:sp>
        <p:nvSpPr>
          <p:cNvPr id="8" name="Text 6"/>
          <p:cNvSpPr/>
          <p:nvPr/>
        </p:nvSpPr>
        <p:spPr>
          <a:xfrm>
            <a:off x="5852160" y="4759452"/>
            <a:ext cx="237744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ICS · Institute of Health Sciences</a:t>
            </a:r>
            <a:endParaRPr lang="en-US" sz="900" dirty="0"/>
          </a:p>
        </p:txBody>
      </p:sp>
      <p:pic>
        <p:nvPicPr>
          <p:cNvPr id="9" name="Image 0" descr="preencoded.png">    </p:cNvPr>
          <p:cNvPicPr>
            <a:picLocks noChangeAspect="1"/>
          </p:cNvPicPr>
          <p:nvPr/>
        </p:nvPicPr>
        <p:blipFill>
          <a:blip r:embed="rId1"/>
          <a:stretch>
            <a:fillRect/>
          </a:stretch>
        </p:blipFill>
        <p:spPr>
          <a:xfrm>
            <a:off x="5760720" y="1463040"/>
            <a:ext cx="2926080" cy="2194560"/>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Text 0"/>
          <p:cNvSpPr/>
          <p:nvPr/>
        </p:nvSpPr>
        <p:spPr>
          <a:xfrm>
            <a:off x="411480" y="201168"/>
            <a:ext cx="8321040" cy="228600"/>
          </a:xfrm>
          <a:prstGeom prst="rect">
            <a:avLst/>
          </a:prstGeom>
          <a:noFill/>
          <a:ln/>
        </p:spPr>
        <p:txBody>
          <a:bodyPr wrap="square" rtlCol="0" anchor="ctr"/>
          <a:lstStyle/>
          <a:p>
            <a:pPr indent="0" marL="0">
              <a:buNone/>
            </a:pPr>
            <a:r>
              <a:rPr lang="en-US" sz="1000" b="1" spc="200" kern="0" dirty="0">
                <a:solidFill>
                  <a:srgbClr val="C9A227"/>
                </a:solidFill>
                <a:latin typeface="Calibri" pitchFamily="34" charset="0"/>
                <a:ea typeface="Calibri" pitchFamily="34" charset="-122"/>
                <a:cs typeface="Calibri" pitchFamily="34" charset="-120"/>
              </a:rPr>
              <a:t>LABORATORY PROCEDURES</a:t>
            </a:r>
            <a:endParaRPr lang="en-US" sz="1000" dirty="0"/>
          </a:p>
        </p:txBody>
      </p:sp>
      <p:sp>
        <p:nvSpPr>
          <p:cNvPr id="3" name="Text 1"/>
          <p:cNvSpPr/>
          <p:nvPr/>
        </p:nvSpPr>
        <p:spPr>
          <a:xfrm>
            <a:off x="411480" y="438912"/>
            <a:ext cx="8321040" cy="502920"/>
          </a:xfrm>
          <a:prstGeom prst="rect">
            <a:avLst/>
          </a:prstGeom>
          <a:noFill/>
          <a:ln/>
        </p:spPr>
        <p:txBody>
          <a:bodyPr wrap="square" rtlCol="0" anchor="ctr"/>
          <a:lstStyle/>
          <a:p>
            <a:pPr indent="0" marL="0">
              <a:buNone/>
            </a:pPr>
            <a:r>
              <a:rPr lang="en-US" sz="2600" b="1" dirty="0">
                <a:solidFill>
                  <a:srgbClr val="16264F"/>
                </a:solidFill>
                <a:latin typeface="Georgia" pitchFamily="34" charset="0"/>
                <a:ea typeface="Georgia" pitchFamily="34" charset="-122"/>
                <a:cs typeface="Georgia" pitchFamily="34" charset="-120"/>
              </a:rPr>
              <a:t>Stool Collection and Occult Blood</a:t>
            </a:r>
            <a:endParaRPr lang="en-US" sz="2600" dirty="0"/>
          </a:p>
        </p:txBody>
      </p:sp>
      <p:sp>
        <p:nvSpPr>
          <p:cNvPr id="4" name="Text 2"/>
          <p:cNvSpPr/>
          <p:nvPr/>
        </p:nvSpPr>
        <p:spPr>
          <a:xfrm>
            <a:off x="457200" y="1051560"/>
            <a:ext cx="8229600" cy="3566160"/>
          </a:xfrm>
          <a:prstGeom prst="rect">
            <a:avLst/>
          </a:prstGeom>
          <a:noFill/>
          <a:ln/>
        </p:spPr>
        <p:txBody>
          <a:bodyPr wrap="square" rtlCol="0" anchor="t"/>
          <a:lstStyle/>
          <a:p>
            <a:pPr marL="342900" indent="-342900">
              <a:spcAft>
                <a:spcPts val="700"/>
              </a:spcAft>
              <a:buSzPct val="100000"/>
              <a:buChar char="▪"/>
            </a:pPr>
            <a:r>
              <a:rPr lang="en-US" sz="1300" dirty="0">
                <a:solidFill>
                  <a:srgbClr val="1F2430"/>
                </a:solidFill>
                <a:latin typeface="Calibri" pitchFamily="34" charset="0"/>
                <a:ea typeface="Calibri" pitchFamily="34" charset="-122"/>
                <a:cs typeface="Calibri" pitchFamily="34" charset="-120"/>
              </a:rPr>
              <a:t>Detection of parasites and microscopic bleeding.</a:t>
            </a:r>
            <a:endParaRPr lang="en-US" sz="1300" dirty="0"/>
          </a:p>
          <a:p>
            <a:pPr marL="342900" indent="-342900">
              <a:spcAft>
                <a:spcPts val="600"/>
              </a:spcAft>
              <a:buSzPct val="100000"/>
              <a:buChar char="▪"/>
            </a:pPr>
            <a:r>
              <a:rPr lang="en-US" sz="1300" dirty="0">
                <a:solidFill>
                  <a:srgbClr val="1F2430"/>
                </a:solidFill>
                <a:latin typeface="Calibri" pitchFamily="34" charset="0"/>
                <a:ea typeface="Calibri" pitchFamily="34" charset="-122"/>
                <a:cs typeface="Calibri" pitchFamily="34" charset="-120"/>
              </a:rPr>
              <a:t>O&amp;P (ova and parasites): a teaspoon of stool is mixed in formalin.</a:t>
            </a:r>
            <a:endParaRPr lang="en-US" sz="1300" dirty="0"/>
          </a:p>
          <a:p>
            <a:pPr marL="342900" indent="-342900">
              <a:spcAft>
                <a:spcPts val="600"/>
              </a:spcAft>
              <a:buSzPct val="100000"/>
              <a:buChar char="▪"/>
            </a:pPr>
            <a:r>
              <a:rPr lang="en-US" sz="1300" dirty="0">
                <a:solidFill>
                  <a:srgbClr val="1F2430"/>
                </a:solidFill>
                <a:latin typeface="Calibri" pitchFamily="34" charset="0"/>
                <a:ea typeface="Calibri" pitchFamily="34" charset="-122"/>
                <a:cs typeface="Calibri" pitchFamily="34" charset="-120"/>
              </a:rPr>
              <a:t>Pinworms (tape test): collected at night or upon waking, by touching the anus with tape or a paddle.</a:t>
            </a:r>
            <a:endParaRPr lang="en-US" sz="1300" dirty="0"/>
          </a:p>
          <a:p>
            <a:pPr marL="342900" indent="-342900">
              <a:spcAft>
                <a:spcPts val="600"/>
              </a:spcAft>
              <a:buSzPct val="100000"/>
              <a:buChar char="▪"/>
            </a:pPr>
            <a:r>
              <a:rPr lang="en-US" sz="1300" b="1" dirty="0">
                <a:solidFill>
                  <a:srgbClr val="16264F"/>
                </a:solidFill>
                <a:latin typeface="Calibri" pitchFamily="34" charset="0"/>
                <a:ea typeface="Calibri" pitchFamily="34" charset="-122"/>
                <a:cs typeface="Calibri" pitchFamily="34" charset="-120"/>
              </a:rPr>
              <a:t>Occult Blood (Guaiac)</a:t>
            </a:r>
            <a:endParaRPr lang="en-US" sz="1300" dirty="0"/>
          </a:p>
          <a:p>
            <a:pPr lvl="1" marL="685800" indent="-342900">
              <a:spcAft>
                <a:spcPts val="600"/>
              </a:spcAft>
              <a:buSzPct val="100000"/>
              <a:buChar char="–"/>
            </a:pPr>
            <a:r>
              <a:rPr lang="en-US" sz="1200" dirty="0">
                <a:solidFill>
                  <a:srgbClr val="5A6376"/>
                </a:solidFill>
                <a:latin typeface="Calibri" pitchFamily="34" charset="0"/>
                <a:ea typeface="Calibri" pitchFamily="34" charset="-122"/>
                <a:cs typeface="Calibri" pitchFamily="34" charset="-120"/>
              </a:rPr>
              <a:t>Prior diet (3 days): avoid melon, turnip, broccoli, and radish (cause false positives).</a:t>
            </a:r>
            <a:endParaRPr lang="en-US" sz="1300" dirty="0"/>
          </a:p>
          <a:p>
            <a:pPr lvl="1" marL="685800" indent="-342900">
              <a:spcAft>
                <a:spcPts val="600"/>
              </a:spcAft>
              <a:buSzPct val="100000"/>
              <a:buChar char="–"/>
            </a:pPr>
            <a:r>
              <a:rPr lang="en-US" sz="1200" dirty="0">
                <a:solidFill>
                  <a:srgbClr val="5A6376"/>
                </a:solidFill>
                <a:latin typeface="Calibri" pitchFamily="34" charset="0"/>
                <a:ea typeface="Calibri" pitchFamily="34" charset="-122"/>
                <a:cs typeface="Calibri" pitchFamily="34" charset="-120"/>
              </a:rPr>
              <a:t>Rapid test: if the sample with peroxide turns blue in 2 seconds, it is positive for blood.</a:t>
            </a:r>
            <a:endParaRPr lang="en-US" sz="1300" dirty="0"/>
          </a:p>
        </p:txBody>
      </p:sp>
      <p:sp>
        <p:nvSpPr>
          <p:cNvPr id="5" name="Shape 3"/>
          <p:cNvSpPr/>
          <p:nvPr/>
        </p:nvSpPr>
        <p:spPr>
          <a:xfrm>
            <a:off x="0" y="0"/>
            <a:ext cx="9144000" cy="54864"/>
          </a:xfrm>
          <a:prstGeom prst="rect">
            <a:avLst/>
          </a:prstGeom>
          <a:solidFill>
            <a:srgbClr val="C9A227"/>
          </a:solidFill>
          <a:ln/>
        </p:spPr>
      </p:sp>
      <p:sp>
        <p:nvSpPr>
          <p:cNvPr id="6" name="Text 4"/>
          <p:cNvSpPr/>
          <p:nvPr/>
        </p:nvSpPr>
        <p:spPr>
          <a:xfrm>
            <a:off x="411480" y="4759452"/>
            <a:ext cx="5486400" cy="274320"/>
          </a:xfrm>
          <a:prstGeom prst="rect">
            <a:avLst/>
          </a:prstGeom>
          <a:noFill/>
          <a:ln/>
        </p:spPr>
        <p:txBody>
          <a:bodyPr wrap="square" rtlCol="0" anchor="ctr"/>
          <a:lstStyle/>
          <a:p>
            <a:pPr indent="0" marL="0">
              <a:buNone/>
            </a:pPr>
            <a:r>
              <a:rPr lang="en-US" sz="900" dirty="0">
                <a:solidFill>
                  <a:srgbClr val="5A6376"/>
                </a:solidFill>
                <a:latin typeface="Calibri" pitchFamily="34" charset="0"/>
                <a:ea typeface="Calibri" pitchFamily="34" charset="-122"/>
                <a:cs typeface="Calibri" pitchFamily="34" charset="-120"/>
              </a:rPr>
              <a:t>Laboratory Procedures</a:t>
            </a:r>
            <a:endParaRPr lang="en-US" sz="900" dirty="0"/>
          </a:p>
        </p:txBody>
      </p:sp>
      <p:sp>
        <p:nvSpPr>
          <p:cNvPr id="7" name="Text 5"/>
          <p:cNvSpPr/>
          <p:nvPr/>
        </p:nvSpPr>
        <p:spPr>
          <a:xfrm>
            <a:off x="8275320" y="4759452"/>
            <a:ext cx="45720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50</a:t>
            </a:r>
            <a:endParaRPr lang="en-US" sz="900" dirty="0"/>
          </a:p>
        </p:txBody>
      </p:sp>
      <p:sp>
        <p:nvSpPr>
          <p:cNvPr id="8" name="Text 6"/>
          <p:cNvSpPr/>
          <p:nvPr/>
        </p:nvSpPr>
        <p:spPr>
          <a:xfrm>
            <a:off x="5852160" y="4759452"/>
            <a:ext cx="237744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ICS · Institute of Health Sciences</a:t>
            </a:r>
            <a:endParaRPr lang="en-US" sz="9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Text 0"/>
          <p:cNvSpPr/>
          <p:nvPr/>
        </p:nvSpPr>
        <p:spPr>
          <a:xfrm>
            <a:off x="411480" y="201168"/>
            <a:ext cx="8321040" cy="228600"/>
          </a:xfrm>
          <a:prstGeom prst="rect">
            <a:avLst/>
          </a:prstGeom>
          <a:noFill/>
          <a:ln/>
        </p:spPr>
        <p:txBody>
          <a:bodyPr wrap="square" rtlCol="0" anchor="ctr"/>
          <a:lstStyle/>
          <a:p>
            <a:pPr indent="0" marL="0">
              <a:buNone/>
            </a:pPr>
            <a:r>
              <a:rPr lang="en-US" sz="1000" b="1" spc="200" kern="0" dirty="0">
                <a:solidFill>
                  <a:srgbClr val="C9A227"/>
                </a:solidFill>
                <a:latin typeface="Calibri" pitchFamily="34" charset="0"/>
                <a:ea typeface="Calibri" pitchFamily="34" charset="-122"/>
                <a:cs typeface="Calibri" pitchFamily="34" charset="-120"/>
              </a:rPr>
              <a:t>LABORATORY PROCEDURES</a:t>
            </a:r>
            <a:endParaRPr lang="en-US" sz="1000" dirty="0"/>
          </a:p>
        </p:txBody>
      </p:sp>
      <p:sp>
        <p:nvSpPr>
          <p:cNvPr id="3" name="Text 1"/>
          <p:cNvSpPr/>
          <p:nvPr/>
        </p:nvSpPr>
        <p:spPr>
          <a:xfrm>
            <a:off x="411480" y="438912"/>
            <a:ext cx="8321040" cy="502920"/>
          </a:xfrm>
          <a:prstGeom prst="rect">
            <a:avLst/>
          </a:prstGeom>
          <a:noFill/>
          <a:ln/>
        </p:spPr>
        <p:txBody>
          <a:bodyPr wrap="square" rtlCol="0" anchor="ctr"/>
          <a:lstStyle/>
          <a:p>
            <a:pPr indent="0" marL="0">
              <a:buNone/>
            </a:pPr>
            <a:r>
              <a:rPr lang="en-US" sz="2600" b="1" dirty="0">
                <a:solidFill>
                  <a:srgbClr val="16264F"/>
                </a:solidFill>
                <a:latin typeface="Georgia" pitchFamily="34" charset="0"/>
                <a:ea typeface="Georgia" pitchFamily="34" charset="-122"/>
                <a:cs typeface="Georgia" pitchFamily="34" charset="-120"/>
              </a:rPr>
              <a:t>Imaging Diagnostics and Safety</a:t>
            </a:r>
            <a:endParaRPr lang="en-US" sz="2600" dirty="0"/>
          </a:p>
        </p:txBody>
      </p:sp>
      <p:sp>
        <p:nvSpPr>
          <p:cNvPr id="4" name="Shape 2"/>
          <p:cNvSpPr/>
          <p:nvPr/>
        </p:nvSpPr>
        <p:spPr>
          <a:xfrm>
            <a:off x="457200" y="1051560"/>
            <a:ext cx="3977640" cy="310896"/>
          </a:xfrm>
          <a:prstGeom prst="rect">
            <a:avLst/>
          </a:prstGeom>
          <a:solidFill>
            <a:srgbClr val="16264F"/>
          </a:solidFill>
          <a:ln/>
        </p:spPr>
      </p:sp>
      <p:sp>
        <p:nvSpPr>
          <p:cNvPr id="5" name="Text 3"/>
          <p:cNvSpPr/>
          <p:nvPr/>
        </p:nvSpPr>
        <p:spPr>
          <a:xfrm>
            <a:off x="566928" y="1051560"/>
            <a:ext cx="3749040" cy="310896"/>
          </a:xfrm>
          <a:prstGeom prst="rect">
            <a:avLst/>
          </a:prstGeom>
          <a:noFill/>
          <a:ln/>
        </p:spPr>
        <p:txBody>
          <a:bodyPr wrap="square"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X-rays, CT, MRI, and Ultrasound</a:t>
            </a:r>
            <a:endParaRPr lang="en-US" sz="1200" dirty="0"/>
          </a:p>
        </p:txBody>
      </p:sp>
      <p:sp>
        <p:nvSpPr>
          <p:cNvPr id="6" name="Text 4"/>
          <p:cNvSpPr/>
          <p:nvPr/>
        </p:nvSpPr>
        <p:spPr>
          <a:xfrm>
            <a:off x="457200" y="1472184"/>
            <a:ext cx="3977640" cy="3008376"/>
          </a:xfrm>
          <a:prstGeom prst="rect">
            <a:avLst/>
          </a:prstGeom>
          <a:noFill/>
          <a:ln/>
        </p:spPr>
        <p:txBody>
          <a:bodyPr wrap="square" rtlCol="0" anchor="t"/>
          <a:lstStyle/>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MRI (Magnetic Resonance Imaging) Safety: crucial! The magnet is extremely powerful.</a:t>
            </a:r>
            <a:endParaRPr lang="en-US" sz="1200" dirty="0"/>
          </a:p>
          <a:p>
            <a:pPr marL="342900" indent="-342900">
              <a:spcAft>
                <a:spcPts val="600"/>
              </a:spcAft>
              <a:buSzPct val="100000"/>
              <a:buChar char="▪"/>
            </a:pPr>
            <a:r>
              <a:rPr lang="en-US" sz="1200" dirty="0">
                <a:solidFill>
                  <a:srgbClr val="1F2430"/>
                </a:solidFill>
                <a:latin typeface="Calibri" pitchFamily="34" charset="0"/>
                <a:ea typeface="Calibri" pitchFamily="34" charset="-122"/>
                <a:cs typeface="Calibri" pitchFamily="34" charset="-120"/>
              </a:rPr>
              <a:t>Prohibited: pacemakers, metal clips, jewelry, hearing aids, credit cards (will be erased), and metal objects in body piercings (will heat up).</a:t>
            </a:r>
            <a:endParaRPr lang="en-US" sz="1200" dirty="0"/>
          </a:p>
          <a:p>
            <a:pPr marL="342900" indent="-342900">
              <a:spcAft>
                <a:spcPts val="600"/>
              </a:spcAft>
              <a:buSzPct val="100000"/>
              <a:buChar char="▪"/>
            </a:pPr>
            <a:r>
              <a:rPr lang="en-US" sz="1200" dirty="0">
                <a:solidFill>
                  <a:srgbClr val="1F2430"/>
                </a:solidFill>
                <a:latin typeface="Calibri" pitchFamily="34" charset="0"/>
                <a:ea typeface="Calibri" pitchFamily="34" charset="-122"/>
                <a:cs typeface="Calibri" pitchFamily="34" charset="-120"/>
              </a:rPr>
              <a:t>Tattoos: inform the technician if recent (can cause burns).</a:t>
            </a:r>
            <a:endParaRPr lang="en-US" sz="1200" dirty="0"/>
          </a:p>
        </p:txBody>
      </p:sp>
      <p:sp>
        <p:nvSpPr>
          <p:cNvPr id="7" name="Shape 5"/>
          <p:cNvSpPr/>
          <p:nvPr/>
        </p:nvSpPr>
        <p:spPr>
          <a:xfrm>
            <a:off x="4709160" y="1051560"/>
            <a:ext cx="3977640" cy="310896"/>
          </a:xfrm>
          <a:prstGeom prst="rect">
            <a:avLst/>
          </a:prstGeom>
          <a:solidFill>
            <a:srgbClr val="16264F"/>
          </a:solidFill>
          <a:ln/>
        </p:spPr>
      </p:sp>
      <p:sp>
        <p:nvSpPr>
          <p:cNvPr id="8" name="Text 6"/>
          <p:cNvSpPr/>
          <p:nvPr/>
        </p:nvSpPr>
        <p:spPr>
          <a:xfrm>
            <a:off x="4818888" y="1051560"/>
            <a:ext cx="3749040" cy="310896"/>
          </a:xfrm>
          <a:prstGeom prst="rect">
            <a:avLst/>
          </a:prstGeom>
          <a:noFill/>
          <a:ln/>
        </p:spPr>
        <p:txBody>
          <a:bodyPr wrap="square"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Contrast, Allergies, and Preparation</a:t>
            </a:r>
            <a:endParaRPr lang="en-US" sz="1200" dirty="0"/>
          </a:p>
        </p:txBody>
      </p:sp>
      <p:sp>
        <p:nvSpPr>
          <p:cNvPr id="9" name="Text 7"/>
          <p:cNvSpPr/>
          <p:nvPr/>
        </p:nvSpPr>
        <p:spPr>
          <a:xfrm>
            <a:off x="4709160" y="1472184"/>
            <a:ext cx="3977640" cy="3008376"/>
          </a:xfrm>
          <a:prstGeom prst="rect">
            <a:avLst/>
          </a:prstGeom>
          <a:noFill/>
          <a:ln/>
        </p:spPr>
        <p:txBody>
          <a:bodyPr wrap="square" rtlCol="0" anchor="t"/>
          <a:lstStyle/>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Always verify allergies to iodine / contrast media and latex.</a:t>
            </a:r>
            <a:endParaRPr lang="en-US" sz="1200" dirty="0"/>
          </a:p>
          <a:p>
            <a:pPr marL="342900" indent="-342900">
              <a:spcAft>
                <a:spcPts val="600"/>
              </a:spcAft>
              <a:buSzPct val="100000"/>
              <a:buChar char="▪"/>
            </a:pPr>
            <a:r>
              <a:rPr lang="en-US" sz="1200" dirty="0">
                <a:solidFill>
                  <a:srgbClr val="1F2430"/>
                </a:solidFill>
                <a:latin typeface="Calibri" pitchFamily="34" charset="0"/>
                <a:ea typeface="Calibri" pitchFamily="34" charset="-122"/>
                <a:cs typeface="Calibri" pitchFamily="34" charset="-120"/>
              </a:rPr>
              <a:t>For women of childbearing age, mandatory pregnancy test before an MRI or X-ray.</a:t>
            </a:r>
            <a:endParaRPr lang="en-US" sz="1200" dirty="0"/>
          </a:p>
          <a:p>
            <a:pPr marL="342900" indent="-342900">
              <a:spcAft>
                <a:spcPts val="600"/>
              </a:spcAft>
              <a:buSzPct val="100000"/>
              <a:buChar char="▪"/>
            </a:pPr>
            <a:r>
              <a:rPr lang="en-US" sz="1200" dirty="0">
                <a:solidFill>
                  <a:srgbClr val="1F2430"/>
                </a:solidFill>
                <a:latin typeface="Calibri" pitchFamily="34" charset="0"/>
                <a:ea typeface="Calibri" pitchFamily="34" charset="-122"/>
                <a:cs typeface="Calibri" pitchFamily="34" charset="-120"/>
              </a:rPr>
              <a:t>Preparation: inform about fasting (8 h) or prior water/laxative intake depending on the study.</a:t>
            </a:r>
            <a:endParaRPr lang="en-US" sz="1200" dirty="0"/>
          </a:p>
        </p:txBody>
      </p:sp>
      <p:sp>
        <p:nvSpPr>
          <p:cNvPr id="10" name="Shape 8"/>
          <p:cNvSpPr/>
          <p:nvPr/>
        </p:nvSpPr>
        <p:spPr>
          <a:xfrm>
            <a:off x="0" y="0"/>
            <a:ext cx="9144000" cy="54864"/>
          </a:xfrm>
          <a:prstGeom prst="rect">
            <a:avLst/>
          </a:prstGeom>
          <a:solidFill>
            <a:srgbClr val="C9A227"/>
          </a:solidFill>
          <a:ln/>
        </p:spPr>
      </p:sp>
      <p:sp>
        <p:nvSpPr>
          <p:cNvPr id="11" name="Text 9"/>
          <p:cNvSpPr/>
          <p:nvPr/>
        </p:nvSpPr>
        <p:spPr>
          <a:xfrm>
            <a:off x="411480" y="4759452"/>
            <a:ext cx="5486400" cy="274320"/>
          </a:xfrm>
          <a:prstGeom prst="rect">
            <a:avLst/>
          </a:prstGeom>
          <a:noFill/>
          <a:ln/>
        </p:spPr>
        <p:txBody>
          <a:bodyPr wrap="square" rtlCol="0" anchor="ctr"/>
          <a:lstStyle/>
          <a:p>
            <a:pPr indent="0" marL="0">
              <a:buNone/>
            </a:pPr>
            <a:r>
              <a:rPr lang="en-US" sz="900" dirty="0">
                <a:solidFill>
                  <a:srgbClr val="5A6376"/>
                </a:solidFill>
                <a:latin typeface="Calibri" pitchFamily="34" charset="0"/>
                <a:ea typeface="Calibri" pitchFamily="34" charset="-122"/>
                <a:cs typeface="Calibri" pitchFamily="34" charset="-120"/>
              </a:rPr>
              <a:t>Laboratory Procedures</a:t>
            </a:r>
            <a:endParaRPr lang="en-US" sz="900" dirty="0"/>
          </a:p>
        </p:txBody>
      </p:sp>
      <p:sp>
        <p:nvSpPr>
          <p:cNvPr id="12" name="Text 10"/>
          <p:cNvSpPr/>
          <p:nvPr/>
        </p:nvSpPr>
        <p:spPr>
          <a:xfrm>
            <a:off x="8275320" y="4759452"/>
            <a:ext cx="45720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51</a:t>
            </a:r>
            <a:endParaRPr lang="en-US" sz="900" dirty="0"/>
          </a:p>
        </p:txBody>
      </p:sp>
      <p:sp>
        <p:nvSpPr>
          <p:cNvPr id="13" name="Text 11"/>
          <p:cNvSpPr/>
          <p:nvPr/>
        </p:nvSpPr>
        <p:spPr>
          <a:xfrm>
            <a:off x="5852160" y="4759452"/>
            <a:ext cx="237744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ICS · Institute of Health Sciences</a:t>
            </a:r>
            <a:endParaRPr lang="en-US" sz="900" dirty="0"/>
          </a:p>
        </p:txBody>
      </p:sp>
      <p:pic>
        <p:nvPicPr>
          <p:cNvPr id="14" name="Image 0" descr="preencoded.png">    </p:cNvPr>
          <p:cNvPicPr>
            <a:picLocks noChangeAspect="1"/>
          </p:cNvPicPr>
          <p:nvPr/>
        </p:nvPicPr>
        <p:blipFill>
          <a:blip r:embed="rId1"/>
          <a:stretch>
            <a:fillRect/>
          </a:stretch>
        </p:blipFill>
        <p:spPr>
          <a:xfrm>
            <a:off x="2880360" y="3246120"/>
            <a:ext cx="3383280" cy="1371600"/>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16264F"/>
        </a:solidFill>
      </p:bgPr>
    </p:bg>
    <p:spTree>
      <p:nvGrpSpPr>
        <p:cNvPr id="1" name=""/>
        <p:cNvGrpSpPr/>
        <p:nvPr/>
      </p:nvGrpSpPr>
      <p:grpSpPr>
        <a:xfrm>
          <a:off x="0" y="0"/>
          <a:ext cx="0" cy="0"/>
          <a:chOff x="0" y="0"/>
          <a:chExt cx="0" cy="0"/>
        </a:xfrm>
      </p:grpSpPr>
      <p:sp>
        <p:nvSpPr>
          <p:cNvPr id="2" name="Shape 0"/>
          <p:cNvSpPr/>
          <p:nvPr/>
        </p:nvSpPr>
        <p:spPr>
          <a:xfrm>
            <a:off x="0" y="0"/>
            <a:ext cx="164592" cy="5143500"/>
          </a:xfrm>
          <a:prstGeom prst="rect">
            <a:avLst/>
          </a:prstGeom>
          <a:solidFill>
            <a:srgbClr val="C9A227"/>
          </a:solidFill>
          <a:ln/>
        </p:spPr>
      </p:sp>
      <p:sp>
        <p:nvSpPr>
          <p:cNvPr id="3" name="Text 1"/>
          <p:cNvSpPr/>
          <p:nvPr/>
        </p:nvSpPr>
        <p:spPr>
          <a:xfrm>
            <a:off x="822960" y="1051560"/>
            <a:ext cx="1828800" cy="1097280"/>
          </a:xfrm>
          <a:prstGeom prst="rect">
            <a:avLst/>
          </a:prstGeom>
          <a:noFill/>
          <a:ln/>
        </p:spPr>
        <p:txBody>
          <a:bodyPr wrap="square" rtlCol="0" anchor="ctr"/>
          <a:lstStyle/>
          <a:p>
            <a:pPr indent="0" marL="0">
              <a:buNone/>
            </a:pPr>
            <a:r>
              <a:rPr lang="en-US" sz="8000" b="1" dirty="0">
                <a:solidFill>
                  <a:srgbClr val="C9A227"/>
                </a:solidFill>
                <a:latin typeface="Georgia" pitchFamily="34" charset="0"/>
                <a:ea typeface="Georgia" pitchFamily="34" charset="-122"/>
                <a:cs typeface="Georgia" pitchFamily="34" charset="-120"/>
              </a:rPr>
              <a:t>8</a:t>
            </a:r>
            <a:endParaRPr lang="en-US" sz="8000" dirty="0"/>
          </a:p>
        </p:txBody>
      </p:sp>
      <p:sp>
        <p:nvSpPr>
          <p:cNvPr id="4" name="Text 2"/>
          <p:cNvSpPr/>
          <p:nvPr/>
        </p:nvSpPr>
        <p:spPr>
          <a:xfrm>
            <a:off x="822960" y="2194560"/>
            <a:ext cx="7315200" cy="1005840"/>
          </a:xfrm>
          <a:prstGeom prst="rect">
            <a:avLst/>
          </a:prstGeom>
          <a:noFill/>
          <a:ln/>
        </p:spPr>
        <p:txBody>
          <a:bodyPr wrap="square" rtlCol="0" anchor="t"/>
          <a:lstStyle/>
          <a:p>
            <a:pPr indent="0" marL="0">
              <a:buNone/>
            </a:pPr>
            <a:r>
              <a:rPr lang="en-US" sz="3400" b="1" dirty="0">
                <a:solidFill>
                  <a:srgbClr val="FFFFFF"/>
                </a:solidFill>
                <a:latin typeface="Georgia" pitchFamily="34" charset="0"/>
                <a:ea typeface="Georgia" pitchFamily="34" charset="-122"/>
                <a:cs typeface="Georgia" pitchFamily="34" charset="-120"/>
              </a:rPr>
              <a:t>Laboratory Sample Processing</a:t>
            </a:r>
            <a:endParaRPr lang="en-US" sz="3400" dirty="0"/>
          </a:p>
        </p:txBody>
      </p:sp>
      <p:sp>
        <p:nvSpPr>
          <p:cNvPr id="5" name="Text 3"/>
          <p:cNvSpPr/>
          <p:nvPr/>
        </p:nvSpPr>
        <p:spPr>
          <a:xfrm>
            <a:off x="868680" y="3246120"/>
            <a:ext cx="7315200" cy="731520"/>
          </a:xfrm>
          <a:prstGeom prst="rect">
            <a:avLst/>
          </a:prstGeom>
          <a:noFill/>
          <a:ln/>
        </p:spPr>
        <p:txBody>
          <a:bodyPr wrap="square" rtlCol="0" anchor="t"/>
          <a:lstStyle/>
          <a:p>
            <a:pPr indent="0" marL="0">
              <a:buNone/>
            </a:pPr>
            <a:r>
              <a:rPr lang="en-US" sz="1300" dirty="0">
                <a:solidFill>
                  <a:srgbClr val="C3CCE4"/>
                </a:solidFill>
                <a:latin typeface="Calibri" pitchFamily="34" charset="0"/>
                <a:ea typeface="Calibri" pitchFamily="34" charset="-122"/>
                <a:cs typeface="Calibri" pitchFamily="34" charset="-120"/>
              </a:rPr>
              <a:t>Hematology, Coagulation, Biochemistry, and Lipid Profile</a:t>
            </a:r>
            <a:endParaRPr lang="en-US" sz="130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spTree>
      <p:nvGrpSpPr>
        <p:cNvPr id="1" name=""/>
        <p:cNvGrpSpPr/>
        <p:nvPr/>
      </p:nvGrpSpPr>
      <p:grpSpPr>
        <a:xfrm>
          <a:off x="0" y="0"/>
          <a:ext cx="0" cy="0"/>
          <a:chOff x="0" y="0"/>
          <a:chExt cx="0" cy="0"/>
        </a:xfrm>
      </p:grpSpPr>
      <p:sp>
        <p:nvSpPr>
          <p:cNvPr id="2" name="Text 0"/>
          <p:cNvSpPr/>
          <p:nvPr/>
        </p:nvSpPr>
        <p:spPr>
          <a:xfrm>
            <a:off x="411480" y="201168"/>
            <a:ext cx="8321040" cy="228600"/>
          </a:xfrm>
          <a:prstGeom prst="rect">
            <a:avLst/>
          </a:prstGeom>
          <a:noFill/>
          <a:ln/>
        </p:spPr>
        <p:txBody>
          <a:bodyPr wrap="square" rtlCol="0" anchor="ctr"/>
          <a:lstStyle/>
          <a:p>
            <a:pPr indent="0" marL="0">
              <a:buNone/>
            </a:pPr>
            <a:r>
              <a:rPr lang="en-US" sz="1000" b="1" spc="200" kern="0" dirty="0">
                <a:solidFill>
                  <a:srgbClr val="C9A227"/>
                </a:solidFill>
                <a:latin typeface="Calibri" pitchFamily="34" charset="0"/>
                <a:ea typeface="Calibri" pitchFamily="34" charset="-122"/>
                <a:cs typeface="Calibri" pitchFamily="34" charset="-120"/>
              </a:rPr>
              <a:t>LABORATORY SAMPLE PROCESSING</a:t>
            </a:r>
            <a:endParaRPr lang="en-US" sz="1000" dirty="0"/>
          </a:p>
        </p:txBody>
      </p:sp>
      <p:sp>
        <p:nvSpPr>
          <p:cNvPr id="3" name="Text 1"/>
          <p:cNvSpPr/>
          <p:nvPr/>
        </p:nvSpPr>
        <p:spPr>
          <a:xfrm>
            <a:off x="411480" y="438912"/>
            <a:ext cx="8321040" cy="502920"/>
          </a:xfrm>
          <a:prstGeom prst="rect">
            <a:avLst/>
          </a:prstGeom>
          <a:noFill/>
          <a:ln/>
        </p:spPr>
        <p:txBody>
          <a:bodyPr wrap="square" rtlCol="0" anchor="ctr"/>
          <a:lstStyle/>
          <a:p>
            <a:pPr indent="0" marL="0">
              <a:buNone/>
            </a:pPr>
            <a:r>
              <a:rPr lang="en-US" sz="2600" b="1" dirty="0">
                <a:solidFill>
                  <a:srgbClr val="16264F"/>
                </a:solidFill>
                <a:latin typeface="Georgia" pitchFamily="34" charset="0"/>
                <a:ea typeface="Georgia" pitchFamily="34" charset="-122"/>
                <a:cs typeface="Georgia" pitchFamily="34" charset="-120"/>
              </a:rPr>
              <a:t>Hematology</a:t>
            </a:r>
            <a:endParaRPr lang="en-US" sz="2600" dirty="0"/>
          </a:p>
        </p:txBody>
      </p:sp>
      <p:sp>
        <p:nvSpPr>
          <p:cNvPr id="4" name="Text 2"/>
          <p:cNvSpPr/>
          <p:nvPr/>
        </p:nvSpPr>
        <p:spPr>
          <a:xfrm>
            <a:off x="457200" y="1051560"/>
            <a:ext cx="8229600" cy="3566160"/>
          </a:xfrm>
          <a:prstGeom prst="rect">
            <a:avLst/>
          </a:prstGeom>
          <a:noFill/>
          <a:ln/>
        </p:spPr>
        <p:txBody>
          <a:bodyPr wrap="square" rtlCol="0" anchor="t"/>
          <a:lstStyle/>
          <a:p>
            <a:pPr marL="342900" indent="-342900">
              <a:spcAft>
                <a:spcPts val="600"/>
              </a:spcAft>
              <a:buSzPct val="100000"/>
              <a:buChar char="▪"/>
            </a:pPr>
            <a:r>
              <a:rPr lang="en-US" sz="1250" b="1" dirty="0">
                <a:solidFill>
                  <a:srgbClr val="16264F"/>
                </a:solidFill>
                <a:latin typeface="Calibri" pitchFamily="34" charset="0"/>
                <a:ea typeface="Calibri" pitchFamily="34" charset="-122"/>
                <a:cs typeface="Calibri" pitchFamily="34" charset="-120"/>
              </a:rPr>
              <a:t>Hemoglobin (Hb)</a:t>
            </a:r>
            <a:endParaRPr lang="en-US" sz="1250" dirty="0"/>
          </a:p>
          <a:p>
            <a:pPr lvl="1" marL="685800" indent="-342900">
              <a:spcAft>
                <a:spcPts val="600"/>
              </a:spcAft>
              <a:buSzPct val="100000"/>
              <a:buChar char="–"/>
            </a:pPr>
            <a:r>
              <a:rPr lang="en-US" sz="1150" dirty="0">
                <a:solidFill>
                  <a:srgbClr val="5A6376"/>
                </a:solidFill>
                <a:latin typeface="Calibri" pitchFamily="34" charset="0"/>
                <a:ea typeface="Calibri" pitchFamily="34" charset="-122"/>
                <a:cs typeface="Calibri" pitchFamily="34" charset="-120"/>
              </a:rPr>
              <a:t>Complex protein composed of heme (containing iron) and globin chains.</a:t>
            </a:r>
            <a:endParaRPr lang="en-US" sz="1250" dirty="0"/>
          </a:p>
          <a:p>
            <a:pPr lvl="1" marL="685800" indent="-342900">
              <a:spcAft>
                <a:spcPts val="600"/>
              </a:spcAft>
              <a:buSzPct val="100000"/>
              <a:buChar char="–"/>
            </a:pPr>
            <a:r>
              <a:rPr lang="en-US" sz="1150" dirty="0">
                <a:solidFill>
                  <a:srgbClr val="5A6376"/>
                </a:solidFill>
                <a:latin typeface="Calibri" pitchFamily="34" charset="0"/>
                <a:ea typeface="Calibri" pitchFamily="34" charset="-122"/>
                <a:cs typeface="Calibri" pitchFamily="34" charset="-120"/>
              </a:rPr>
              <a:t>Normal values: women 12-16 g/dL · men 14-16 g/dL.</a:t>
            </a:r>
            <a:endParaRPr lang="en-US" sz="1250" dirty="0"/>
          </a:p>
          <a:p>
            <a:pPr marL="342900" indent="-342900">
              <a:spcAft>
                <a:spcPts val="600"/>
              </a:spcAft>
              <a:buSzPct val="100000"/>
              <a:buChar char="▪"/>
            </a:pPr>
            <a:r>
              <a:rPr lang="en-US" sz="1250" b="1" dirty="0">
                <a:solidFill>
                  <a:srgbClr val="16264F"/>
                </a:solidFill>
                <a:latin typeface="Calibri" pitchFamily="34" charset="0"/>
                <a:ea typeface="Calibri" pitchFamily="34" charset="-122"/>
                <a:cs typeface="Calibri" pitchFamily="34" charset="-120"/>
              </a:rPr>
              <a:t>Hematocrit (Hct)</a:t>
            </a:r>
            <a:endParaRPr lang="en-US" sz="1250" dirty="0"/>
          </a:p>
          <a:p>
            <a:pPr lvl="1" marL="685800" indent="-342900">
              <a:spcAft>
                <a:spcPts val="600"/>
              </a:spcAft>
              <a:buSzPct val="100000"/>
              <a:buChar char="–"/>
            </a:pPr>
            <a:r>
              <a:rPr lang="en-US" sz="1150" dirty="0">
                <a:solidFill>
                  <a:srgbClr val="5A6376"/>
                </a:solidFill>
                <a:latin typeface="Calibri" pitchFamily="34" charset="0"/>
                <a:ea typeface="Calibri" pitchFamily="34" charset="-122"/>
                <a:cs typeface="Calibri" pitchFamily="34" charset="-120"/>
              </a:rPr>
              <a:t>Percentage of packed red blood cells.</a:t>
            </a:r>
            <a:endParaRPr lang="en-US" sz="1250" dirty="0"/>
          </a:p>
          <a:p>
            <a:pPr lvl="1" marL="685800" indent="-342900">
              <a:spcAft>
                <a:spcPts val="600"/>
              </a:spcAft>
              <a:buSzPct val="100000"/>
              <a:buChar char="–"/>
            </a:pPr>
            <a:r>
              <a:rPr lang="en-US" sz="1150" dirty="0">
                <a:solidFill>
                  <a:srgbClr val="5A6376"/>
                </a:solidFill>
                <a:latin typeface="Calibri" pitchFamily="34" charset="0"/>
                <a:ea typeface="Calibri" pitchFamily="34" charset="-122"/>
                <a:cs typeface="Calibri" pitchFamily="34" charset="-120"/>
              </a:rPr>
              <a:t>Values: men 42-52% · women 36-48%.</a:t>
            </a:r>
            <a:endParaRPr lang="en-US" sz="1250" dirty="0"/>
          </a:p>
          <a:p>
            <a:pPr marL="342900" indent="-342900">
              <a:spcAft>
                <a:spcPts val="600"/>
              </a:spcAft>
              <a:buSzPct val="100000"/>
              <a:buChar char="▪"/>
            </a:pPr>
            <a:r>
              <a:rPr lang="en-US" sz="1250" b="1" dirty="0">
                <a:solidFill>
                  <a:srgbClr val="16264F"/>
                </a:solidFill>
                <a:latin typeface="Calibri" pitchFamily="34" charset="0"/>
                <a:ea typeface="Calibri" pitchFamily="34" charset="-122"/>
                <a:cs typeface="Calibri" pitchFamily="34" charset="-120"/>
              </a:rPr>
              <a:t>Erythrocyte Sedimentation Rate (ESR)</a:t>
            </a:r>
            <a:endParaRPr lang="en-US" sz="1250" dirty="0"/>
          </a:p>
          <a:p>
            <a:pPr lvl="1" marL="685800" indent="-342900">
              <a:spcAft>
                <a:spcPts val="600"/>
              </a:spcAft>
              <a:buSzPct val="100000"/>
              <a:buChar char="–"/>
            </a:pPr>
            <a:r>
              <a:rPr lang="en-US" sz="1150" dirty="0">
                <a:solidFill>
                  <a:srgbClr val="5A6376"/>
                </a:solidFill>
                <a:latin typeface="Calibri" pitchFamily="34" charset="0"/>
                <a:ea typeface="Calibri" pitchFamily="34" charset="-122"/>
                <a:cs typeface="Calibri" pitchFamily="34" charset="-120"/>
              </a:rPr>
              <a:t>Measures the distance and time in which rouleaux (aggregates) are formed.</a:t>
            </a:r>
            <a:endParaRPr lang="en-US" sz="1250" dirty="0"/>
          </a:p>
          <a:p>
            <a:pPr lvl="1" marL="685800" indent="-342900">
              <a:spcAft>
                <a:spcPts val="600"/>
              </a:spcAft>
              <a:buSzPct val="100000"/>
              <a:buChar char="–"/>
            </a:pPr>
            <a:r>
              <a:rPr lang="en-US" sz="1150" dirty="0">
                <a:solidFill>
                  <a:srgbClr val="5A6376"/>
                </a:solidFill>
                <a:latin typeface="Calibri" pitchFamily="34" charset="0"/>
                <a:ea typeface="Calibri" pitchFamily="34" charset="-122"/>
                <a:cs typeface="Calibri" pitchFamily="34" charset="-120"/>
              </a:rPr>
              <a:t>Elevated ESR: indicates inflammation, necrosis, or infection (not diagnostic on its own).</a:t>
            </a:r>
            <a:endParaRPr lang="en-US" sz="1250" dirty="0"/>
          </a:p>
          <a:p>
            <a:pPr lvl="1" marL="685800" indent="-342900">
              <a:spcAft>
                <a:spcPts val="600"/>
              </a:spcAft>
              <a:buSzPct val="100000"/>
              <a:buChar char="–"/>
            </a:pPr>
            <a:r>
              <a:rPr lang="en-US" sz="1150" dirty="0">
                <a:solidFill>
                  <a:srgbClr val="5A6376"/>
                </a:solidFill>
                <a:latin typeface="Calibri" pitchFamily="34" charset="0"/>
                <a:ea typeface="Calibri" pitchFamily="34" charset="-122"/>
                <a:cs typeface="Calibri" pitchFamily="34" charset="-120"/>
              </a:rPr>
              <a:t>Values: men 0-15 mm/h · women 0-20 mm/h.</a:t>
            </a:r>
            <a:endParaRPr lang="en-US" sz="1250" dirty="0"/>
          </a:p>
        </p:txBody>
      </p:sp>
      <p:sp>
        <p:nvSpPr>
          <p:cNvPr id="5" name="Shape 3"/>
          <p:cNvSpPr/>
          <p:nvPr/>
        </p:nvSpPr>
        <p:spPr>
          <a:xfrm>
            <a:off x="0" y="0"/>
            <a:ext cx="9144000" cy="54864"/>
          </a:xfrm>
          <a:prstGeom prst="rect">
            <a:avLst/>
          </a:prstGeom>
          <a:solidFill>
            <a:srgbClr val="C9A227"/>
          </a:solidFill>
          <a:ln/>
        </p:spPr>
      </p:sp>
      <p:sp>
        <p:nvSpPr>
          <p:cNvPr id="6" name="Text 4"/>
          <p:cNvSpPr/>
          <p:nvPr/>
        </p:nvSpPr>
        <p:spPr>
          <a:xfrm>
            <a:off x="411480" y="4759452"/>
            <a:ext cx="5486400" cy="274320"/>
          </a:xfrm>
          <a:prstGeom prst="rect">
            <a:avLst/>
          </a:prstGeom>
          <a:noFill/>
          <a:ln/>
        </p:spPr>
        <p:txBody>
          <a:bodyPr wrap="square" rtlCol="0" anchor="ctr"/>
          <a:lstStyle/>
          <a:p>
            <a:pPr indent="0" marL="0">
              <a:buNone/>
            </a:pPr>
            <a:r>
              <a:rPr lang="en-US" sz="900" dirty="0">
                <a:solidFill>
                  <a:srgbClr val="5A6376"/>
                </a:solidFill>
                <a:latin typeface="Calibri" pitchFamily="34" charset="0"/>
                <a:ea typeface="Calibri" pitchFamily="34" charset="-122"/>
                <a:cs typeface="Calibri" pitchFamily="34" charset="-120"/>
              </a:rPr>
              <a:t>Laboratory Sample Processing</a:t>
            </a:r>
            <a:endParaRPr lang="en-US" sz="900" dirty="0"/>
          </a:p>
        </p:txBody>
      </p:sp>
      <p:sp>
        <p:nvSpPr>
          <p:cNvPr id="7" name="Text 5"/>
          <p:cNvSpPr/>
          <p:nvPr/>
        </p:nvSpPr>
        <p:spPr>
          <a:xfrm>
            <a:off x="8275320" y="4759452"/>
            <a:ext cx="45720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53</a:t>
            </a:r>
            <a:endParaRPr lang="en-US" sz="900" dirty="0"/>
          </a:p>
        </p:txBody>
      </p:sp>
      <p:sp>
        <p:nvSpPr>
          <p:cNvPr id="8" name="Text 6"/>
          <p:cNvSpPr/>
          <p:nvPr/>
        </p:nvSpPr>
        <p:spPr>
          <a:xfrm>
            <a:off x="5852160" y="4759452"/>
            <a:ext cx="237744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ICS · Institute of Health Sciences</a:t>
            </a:r>
            <a:endParaRPr lang="en-US" sz="900" dirty="0"/>
          </a:p>
        </p:txBody>
      </p:sp>
      <p:pic>
        <p:nvPicPr>
          <p:cNvPr id="9" name="Image 0" descr="preencoded.png">    </p:cNvPr>
          <p:cNvPicPr>
            <a:picLocks noChangeAspect="1"/>
          </p:cNvPicPr>
          <p:nvPr/>
        </p:nvPicPr>
        <p:blipFill>
          <a:blip r:embed="rId1"/>
          <a:stretch>
            <a:fillRect/>
          </a:stretch>
        </p:blipFill>
        <p:spPr>
          <a:xfrm>
            <a:off x="7040880" y="3246120"/>
            <a:ext cx="1463040" cy="1097280"/>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spTree>
      <p:nvGrpSpPr>
        <p:cNvPr id="1" name=""/>
        <p:cNvGrpSpPr/>
        <p:nvPr/>
      </p:nvGrpSpPr>
      <p:grpSpPr>
        <a:xfrm>
          <a:off x="0" y="0"/>
          <a:ext cx="0" cy="0"/>
          <a:chOff x="0" y="0"/>
          <a:chExt cx="0" cy="0"/>
        </a:xfrm>
      </p:grpSpPr>
      <p:sp>
        <p:nvSpPr>
          <p:cNvPr id="2" name="Text 0"/>
          <p:cNvSpPr/>
          <p:nvPr/>
        </p:nvSpPr>
        <p:spPr>
          <a:xfrm>
            <a:off x="411480" y="201168"/>
            <a:ext cx="8321040" cy="228600"/>
          </a:xfrm>
          <a:prstGeom prst="rect">
            <a:avLst/>
          </a:prstGeom>
          <a:noFill/>
          <a:ln/>
        </p:spPr>
        <p:txBody>
          <a:bodyPr wrap="square" rtlCol="0" anchor="ctr"/>
          <a:lstStyle/>
          <a:p>
            <a:pPr indent="0" marL="0">
              <a:buNone/>
            </a:pPr>
            <a:r>
              <a:rPr lang="en-US" sz="1000" b="1" spc="200" kern="0" dirty="0">
                <a:solidFill>
                  <a:srgbClr val="C9A227"/>
                </a:solidFill>
                <a:latin typeface="Calibri" pitchFamily="34" charset="0"/>
                <a:ea typeface="Calibri" pitchFamily="34" charset="-122"/>
                <a:cs typeface="Calibri" pitchFamily="34" charset="-120"/>
              </a:rPr>
              <a:t>LABORATORY SAMPLE PROCESSING</a:t>
            </a:r>
            <a:endParaRPr lang="en-US" sz="1000" dirty="0"/>
          </a:p>
        </p:txBody>
      </p:sp>
      <p:sp>
        <p:nvSpPr>
          <p:cNvPr id="3" name="Text 1"/>
          <p:cNvSpPr/>
          <p:nvPr/>
        </p:nvSpPr>
        <p:spPr>
          <a:xfrm>
            <a:off x="411480" y="438912"/>
            <a:ext cx="8321040" cy="502920"/>
          </a:xfrm>
          <a:prstGeom prst="rect">
            <a:avLst/>
          </a:prstGeom>
          <a:noFill/>
          <a:ln/>
        </p:spPr>
        <p:txBody>
          <a:bodyPr wrap="square" rtlCol="0" anchor="ctr"/>
          <a:lstStyle/>
          <a:p>
            <a:pPr indent="0" marL="0">
              <a:buNone/>
            </a:pPr>
            <a:r>
              <a:rPr lang="en-US" sz="2600" b="1" dirty="0">
                <a:solidFill>
                  <a:srgbClr val="16264F"/>
                </a:solidFill>
                <a:latin typeface="Georgia" pitchFamily="34" charset="0"/>
                <a:ea typeface="Georgia" pitchFamily="34" charset="-122"/>
                <a:cs typeface="Georgia" pitchFamily="34" charset="-120"/>
              </a:rPr>
              <a:t>Anticoagulation Monitoring</a:t>
            </a:r>
            <a:endParaRPr lang="en-US" sz="2600" dirty="0"/>
          </a:p>
        </p:txBody>
      </p:sp>
      <p:sp>
        <p:nvSpPr>
          <p:cNvPr id="4" name="Text 2"/>
          <p:cNvSpPr/>
          <p:nvPr/>
        </p:nvSpPr>
        <p:spPr>
          <a:xfrm>
            <a:off x="457200" y="1051560"/>
            <a:ext cx="8229600" cy="3566160"/>
          </a:xfrm>
          <a:prstGeom prst="rect">
            <a:avLst/>
          </a:prstGeom>
          <a:noFill/>
          <a:ln/>
        </p:spPr>
        <p:txBody>
          <a:bodyPr wrap="square" rtlCol="0" anchor="t"/>
          <a:lstStyle/>
          <a:p>
            <a:pPr marL="342900" indent="-342900">
              <a:spcAft>
                <a:spcPts val="700"/>
              </a:spcAft>
              <a:buSzPct val="100000"/>
              <a:buChar char="▪"/>
            </a:pPr>
            <a:r>
              <a:rPr lang="en-US" sz="1300" dirty="0">
                <a:solidFill>
                  <a:srgbClr val="1F2430"/>
                </a:solidFill>
                <a:latin typeface="Calibri" pitchFamily="34" charset="0"/>
                <a:ea typeface="Calibri" pitchFamily="34" charset="-122"/>
                <a:cs typeface="Calibri" pitchFamily="34" charset="-120"/>
              </a:rPr>
              <a:t>Critical tests for patients at risk of thrombosis or on Warfarin treatment.</a:t>
            </a:r>
            <a:endParaRPr lang="en-US" sz="1300" dirty="0"/>
          </a:p>
          <a:p>
            <a:pPr marL="342900" indent="-342900">
              <a:spcAft>
                <a:spcPts val="600"/>
              </a:spcAft>
              <a:buSzPct val="100000"/>
              <a:buChar char="▪"/>
            </a:pPr>
            <a:r>
              <a:rPr lang="en-US" sz="1300" b="1" dirty="0">
                <a:solidFill>
                  <a:srgbClr val="16264F"/>
                </a:solidFill>
                <a:latin typeface="Calibri" pitchFamily="34" charset="0"/>
                <a:ea typeface="Calibri" pitchFamily="34" charset="-122"/>
                <a:cs typeface="Calibri" pitchFamily="34" charset="-120"/>
              </a:rPr>
              <a:t>INR (International Normalized Ratio): is the current global standard.</a:t>
            </a:r>
            <a:endParaRPr lang="en-US" sz="1300" dirty="0"/>
          </a:p>
          <a:p>
            <a:pPr lvl="1" marL="685800" indent="-342900">
              <a:spcAft>
                <a:spcPts val="600"/>
              </a:spcAft>
              <a:buSzPct val="100000"/>
              <a:buChar char="–"/>
            </a:pPr>
            <a:r>
              <a:rPr lang="en-US" sz="1200" dirty="0">
                <a:solidFill>
                  <a:srgbClr val="5A6376"/>
                </a:solidFill>
                <a:latin typeface="Calibri" pitchFamily="34" charset="0"/>
                <a:ea typeface="Calibri" pitchFamily="34" charset="-122"/>
                <a:cs typeface="Calibri" pitchFamily="34" charset="-120"/>
              </a:rPr>
              <a:t>Normal: 0.9 to 1.2.</a:t>
            </a:r>
            <a:endParaRPr lang="en-US" sz="1300" dirty="0"/>
          </a:p>
          <a:p>
            <a:pPr lvl="1" marL="685800" indent="-342900">
              <a:spcAft>
                <a:spcPts val="600"/>
              </a:spcAft>
              <a:buSzPct val="100000"/>
              <a:buChar char="–"/>
            </a:pPr>
            <a:r>
              <a:rPr lang="en-US" sz="1200" dirty="0">
                <a:solidFill>
                  <a:srgbClr val="5A6376"/>
                </a:solidFill>
                <a:latin typeface="Calibri" pitchFamily="34" charset="0"/>
                <a:ea typeface="Calibri" pitchFamily="34" charset="-122"/>
                <a:cs typeface="Calibri" pitchFamily="34" charset="-120"/>
              </a:rPr>
              <a:t>Therapeutic: 2.0 to 3.0 (up to 3.5 in high risk of clots).</a:t>
            </a:r>
            <a:endParaRPr lang="en-US" sz="1300" dirty="0"/>
          </a:p>
          <a:p>
            <a:pPr lvl="1" marL="685800" indent="-342900">
              <a:spcAft>
                <a:spcPts val="600"/>
              </a:spcAft>
              <a:buSzPct val="100000"/>
              <a:buChar char="–"/>
            </a:pPr>
            <a:r>
              <a:rPr lang="en-US" sz="1200" dirty="0">
                <a:solidFill>
                  <a:srgbClr val="5A6376"/>
                </a:solidFill>
                <a:latin typeface="Calibri" pitchFamily="34" charset="0"/>
                <a:ea typeface="Calibri" pitchFamily="34" charset="-122"/>
                <a:cs typeface="Calibri" pitchFamily="34" charset="-120"/>
              </a:rPr>
              <a:t>Hemorrhage: INR of 3.0 to 4.5 indicates significant bleeding.</a:t>
            </a:r>
            <a:endParaRPr lang="en-US" sz="1300" dirty="0"/>
          </a:p>
          <a:p>
            <a:pPr marL="342900" indent="-342900">
              <a:spcAft>
                <a:spcPts val="600"/>
              </a:spcAft>
              <a:buSzPct val="100000"/>
              <a:buChar char="▪"/>
            </a:pPr>
            <a:r>
              <a:rPr lang="en-US" sz="1300" dirty="0">
                <a:solidFill>
                  <a:srgbClr val="1F2430"/>
                </a:solidFill>
                <a:latin typeface="Calibri" pitchFamily="34" charset="0"/>
                <a:ea typeface="Calibri" pitchFamily="34" charset="-122"/>
                <a:cs typeface="Calibri" pitchFamily="34" charset="-120"/>
              </a:rPr>
              <a:t>PT (Prothrombin Time): normal 10-12 sec. Evaluates factors VII to I.</a:t>
            </a:r>
            <a:endParaRPr lang="en-US" sz="1300" dirty="0"/>
          </a:p>
          <a:p>
            <a:pPr marL="342900" indent="-342900">
              <a:spcAft>
                <a:spcPts val="600"/>
              </a:spcAft>
              <a:buSzPct val="100000"/>
              <a:buChar char="▪"/>
            </a:pPr>
            <a:r>
              <a:rPr lang="en-US" sz="1300" dirty="0">
                <a:solidFill>
                  <a:srgbClr val="1F2430"/>
                </a:solidFill>
                <a:latin typeface="Calibri" pitchFamily="34" charset="0"/>
                <a:ea typeface="Calibri" pitchFamily="34" charset="-122"/>
                <a:cs typeface="Calibri" pitchFamily="34" charset="-120"/>
              </a:rPr>
              <a:t>aPTT (Activated Partial Thromboplastin Time): normal 25-38 sec. Evaluates factors XII to I.</a:t>
            </a:r>
            <a:endParaRPr lang="en-US" sz="1300" dirty="0"/>
          </a:p>
        </p:txBody>
      </p:sp>
      <p:sp>
        <p:nvSpPr>
          <p:cNvPr id="5" name="Shape 3"/>
          <p:cNvSpPr/>
          <p:nvPr/>
        </p:nvSpPr>
        <p:spPr>
          <a:xfrm>
            <a:off x="0" y="0"/>
            <a:ext cx="9144000" cy="54864"/>
          </a:xfrm>
          <a:prstGeom prst="rect">
            <a:avLst/>
          </a:prstGeom>
          <a:solidFill>
            <a:srgbClr val="C9A227"/>
          </a:solidFill>
          <a:ln/>
        </p:spPr>
      </p:sp>
      <p:sp>
        <p:nvSpPr>
          <p:cNvPr id="6" name="Text 4"/>
          <p:cNvSpPr/>
          <p:nvPr/>
        </p:nvSpPr>
        <p:spPr>
          <a:xfrm>
            <a:off x="411480" y="4759452"/>
            <a:ext cx="5486400" cy="274320"/>
          </a:xfrm>
          <a:prstGeom prst="rect">
            <a:avLst/>
          </a:prstGeom>
          <a:noFill/>
          <a:ln/>
        </p:spPr>
        <p:txBody>
          <a:bodyPr wrap="square" rtlCol="0" anchor="ctr"/>
          <a:lstStyle/>
          <a:p>
            <a:pPr indent="0" marL="0">
              <a:buNone/>
            </a:pPr>
            <a:r>
              <a:rPr lang="en-US" sz="900" dirty="0">
                <a:solidFill>
                  <a:srgbClr val="5A6376"/>
                </a:solidFill>
                <a:latin typeface="Calibri" pitchFamily="34" charset="0"/>
                <a:ea typeface="Calibri" pitchFamily="34" charset="-122"/>
                <a:cs typeface="Calibri" pitchFamily="34" charset="-120"/>
              </a:rPr>
              <a:t>Laboratory Sample Processing</a:t>
            </a:r>
            <a:endParaRPr lang="en-US" sz="900" dirty="0"/>
          </a:p>
        </p:txBody>
      </p:sp>
      <p:sp>
        <p:nvSpPr>
          <p:cNvPr id="7" name="Text 5"/>
          <p:cNvSpPr/>
          <p:nvPr/>
        </p:nvSpPr>
        <p:spPr>
          <a:xfrm>
            <a:off x="8275320" y="4759452"/>
            <a:ext cx="45720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54</a:t>
            </a:r>
            <a:endParaRPr lang="en-US" sz="900" dirty="0"/>
          </a:p>
        </p:txBody>
      </p:sp>
      <p:sp>
        <p:nvSpPr>
          <p:cNvPr id="8" name="Text 6"/>
          <p:cNvSpPr/>
          <p:nvPr/>
        </p:nvSpPr>
        <p:spPr>
          <a:xfrm>
            <a:off x="5852160" y="4759452"/>
            <a:ext cx="237744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ICS · Institute of Health Sciences</a:t>
            </a:r>
            <a:endParaRPr lang="en-US" sz="900" dirty="0"/>
          </a:p>
        </p:txBody>
      </p:sp>
      <p:pic>
        <p:nvPicPr>
          <p:cNvPr id="9" name="Image 0" descr="preencoded.png">    </p:cNvPr>
          <p:cNvPicPr>
            <a:picLocks noChangeAspect="1"/>
          </p:cNvPicPr>
          <p:nvPr/>
        </p:nvPicPr>
        <p:blipFill>
          <a:blip r:embed="rId1"/>
          <a:stretch>
            <a:fillRect/>
          </a:stretch>
        </p:blipFill>
        <p:spPr>
          <a:xfrm>
            <a:off x="3108960" y="3794760"/>
            <a:ext cx="2926080" cy="658368"/>
          </a:xfrm>
          <a:prstGeom prst="rect">
            <a:avLst/>
          </a:prstGeom>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spTree>
      <p:nvGrpSpPr>
        <p:cNvPr id="1" name=""/>
        <p:cNvGrpSpPr/>
        <p:nvPr/>
      </p:nvGrpSpPr>
      <p:grpSpPr>
        <a:xfrm>
          <a:off x="0" y="0"/>
          <a:ext cx="0" cy="0"/>
          <a:chOff x="0" y="0"/>
          <a:chExt cx="0" cy="0"/>
        </a:xfrm>
      </p:grpSpPr>
      <p:sp>
        <p:nvSpPr>
          <p:cNvPr id="2" name="Text 0"/>
          <p:cNvSpPr/>
          <p:nvPr/>
        </p:nvSpPr>
        <p:spPr>
          <a:xfrm>
            <a:off x="411480" y="201168"/>
            <a:ext cx="8321040" cy="228600"/>
          </a:xfrm>
          <a:prstGeom prst="rect">
            <a:avLst/>
          </a:prstGeom>
          <a:noFill/>
          <a:ln/>
        </p:spPr>
        <p:txBody>
          <a:bodyPr wrap="square" rtlCol="0" anchor="ctr"/>
          <a:lstStyle/>
          <a:p>
            <a:pPr indent="0" marL="0">
              <a:buNone/>
            </a:pPr>
            <a:r>
              <a:rPr lang="en-US" sz="1000" b="1" spc="200" kern="0" dirty="0">
                <a:solidFill>
                  <a:srgbClr val="C9A227"/>
                </a:solidFill>
                <a:latin typeface="Calibri" pitchFamily="34" charset="0"/>
                <a:ea typeface="Calibri" pitchFamily="34" charset="-122"/>
                <a:cs typeface="Calibri" pitchFamily="34" charset="-120"/>
              </a:rPr>
              <a:t>LABORATORY SAMPLE PROCESSING</a:t>
            </a:r>
            <a:endParaRPr lang="en-US" sz="1000" dirty="0"/>
          </a:p>
        </p:txBody>
      </p:sp>
      <p:sp>
        <p:nvSpPr>
          <p:cNvPr id="3" name="Text 1"/>
          <p:cNvSpPr/>
          <p:nvPr/>
        </p:nvSpPr>
        <p:spPr>
          <a:xfrm>
            <a:off x="411480" y="438912"/>
            <a:ext cx="8321040" cy="502920"/>
          </a:xfrm>
          <a:prstGeom prst="rect">
            <a:avLst/>
          </a:prstGeom>
          <a:noFill/>
          <a:ln/>
        </p:spPr>
        <p:txBody>
          <a:bodyPr wrap="square" rtlCol="0" anchor="ctr"/>
          <a:lstStyle/>
          <a:p>
            <a:pPr indent="0" marL="0">
              <a:buNone/>
            </a:pPr>
            <a:r>
              <a:rPr lang="en-US" sz="2600" b="1" dirty="0">
                <a:solidFill>
                  <a:srgbClr val="16264F"/>
                </a:solidFill>
                <a:latin typeface="Georgia" pitchFamily="34" charset="0"/>
                <a:ea typeface="Georgia" pitchFamily="34" charset="-122"/>
                <a:cs typeface="Georgia" pitchFamily="34" charset="-120"/>
              </a:rPr>
              <a:t>Biochemistry: Glucose and Renal Function</a:t>
            </a:r>
            <a:endParaRPr lang="en-US" sz="2600" dirty="0"/>
          </a:p>
        </p:txBody>
      </p:sp>
      <p:sp>
        <p:nvSpPr>
          <p:cNvPr id="4" name="Shape 2"/>
          <p:cNvSpPr/>
          <p:nvPr/>
        </p:nvSpPr>
        <p:spPr>
          <a:xfrm>
            <a:off x="457200" y="1051560"/>
            <a:ext cx="3977640" cy="310896"/>
          </a:xfrm>
          <a:prstGeom prst="rect">
            <a:avLst/>
          </a:prstGeom>
          <a:solidFill>
            <a:srgbClr val="16264F"/>
          </a:solidFill>
          <a:ln/>
        </p:spPr>
      </p:sp>
      <p:sp>
        <p:nvSpPr>
          <p:cNvPr id="5" name="Text 3"/>
          <p:cNvSpPr/>
          <p:nvPr/>
        </p:nvSpPr>
        <p:spPr>
          <a:xfrm>
            <a:off x="566928" y="1051560"/>
            <a:ext cx="3749040" cy="310896"/>
          </a:xfrm>
          <a:prstGeom prst="rect">
            <a:avLst/>
          </a:prstGeom>
          <a:noFill/>
          <a:ln/>
        </p:spPr>
        <p:txBody>
          <a:bodyPr wrap="square"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Diabetes</a:t>
            </a:r>
            <a:endParaRPr lang="en-US" sz="1200" dirty="0"/>
          </a:p>
        </p:txBody>
      </p:sp>
      <p:sp>
        <p:nvSpPr>
          <p:cNvPr id="6" name="Text 4"/>
          <p:cNvSpPr/>
          <p:nvPr/>
        </p:nvSpPr>
        <p:spPr>
          <a:xfrm>
            <a:off x="457200" y="1472184"/>
            <a:ext cx="3977640" cy="3008376"/>
          </a:xfrm>
          <a:prstGeom prst="rect">
            <a:avLst/>
          </a:prstGeom>
          <a:noFill/>
          <a:ln/>
        </p:spPr>
        <p:txBody>
          <a:bodyPr wrap="square" rtlCol="0" anchor="t"/>
          <a:lstStyle/>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HbA1c</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Reflects glucose control over the last 3 months (red blood cell lifespan).</a:t>
            </a:r>
            <a:endParaRPr lang="en-US" sz="1200" dirty="0"/>
          </a:p>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OGTT (Oral Glucose Tolerance Test)</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Diagnosis of prediabetes; fasting samples and after glucose load.</a:t>
            </a:r>
            <a:endParaRPr lang="en-US" sz="1200" dirty="0"/>
          </a:p>
        </p:txBody>
      </p:sp>
      <p:sp>
        <p:nvSpPr>
          <p:cNvPr id="7" name="Shape 5"/>
          <p:cNvSpPr/>
          <p:nvPr/>
        </p:nvSpPr>
        <p:spPr>
          <a:xfrm>
            <a:off x="4709160" y="1051560"/>
            <a:ext cx="3977640" cy="310896"/>
          </a:xfrm>
          <a:prstGeom prst="rect">
            <a:avLst/>
          </a:prstGeom>
          <a:solidFill>
            <a:srgbClr val="16264F"/>
          </a:solidFill>
          <a:ln/>
        </p:spPr>
      </p:sp>
      <p:sp>
        <p:nvSpPr>
          <p:cNvPr id="8" name="Text 6"/>
          <p:cNvSpPr/>
          <p:nvPr/>
        </p:nvSpPr>
        <p:spPr>
          <a:xfrm>
            <a:off x="4818888" y="1051560"/>
            <a:ext cx="3749040" cy="310896"/>
          </a:xfrm>
          <a:prstGeom prst="rect">
            <a:avLst/>
          </a:prstGeom>
          <a:noFill/>
          <a:ln/>
        </p:spPr>
        <p:txBody>
          <a:bodyPr wrap="square"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Renal Profile</a:t>
            </a:r>
            <a:endParaRPr lang="en-US" sz="1200" dirty="0"/>
          </a:p>
        </p:txBody>
      </p:sp>
      <p:sp>
        <p:nvSpPr>
          <p:cNvPr id="9" name="Text 7"/>
          <p:cNvSpPr/>
          <p:nvPr/>
        </p:nvSpPr>
        <p:spPr>
          <a:xfrm>
            <a:off x="4709160" y="1472184"/>
            <a:ext cx="3977640" cy="3008376"/>
          </a:xfrm>
          <a:prstGeom prst="rect">
            <a:avLst/>
          </a:prstGeom>
          <a:noFill/>
          <a:ln/>
        </p:spPr>
        <p:txBody>
          <a:bodyPr wrap="square" rtlCol="0" anchor="t"/>
          <a:lstStyle/>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BUN (Urea Nitrogen)</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Normal 7-18 mg/dL. Elevated in ESRD (60-100 mg/dL).</a:t>
            </a:r>
            <a:endParaRPr lang="en-US" sz="1200" dirty="0"/>
          </a:p>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Creatinine</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Product of muscle metabolism. Elevated (&gt;1.5 mg/dL) indicates kidney failure.</a:t>
            </a:r>
            <a:endParaRPr lang="en-US" sz="1200" dirty="0"/>
          </a:p>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Albumin</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Its deficiency causes edema (swelling).</a:t>
            </a:r>
            <a:endParaRPr lang="en-US" sz="1200" dirty="0"/>
          </a:p>
        </p:txBody>
      </p:sp>
      <p:sp>
        <p:nvSpPr>
          <p:cNvPr id="10" name="Shape 8"/>
          <p:cNvSpPr/>
          <p:nvPr/>
        </p:nvSpPr>
        <p:spPr>
          <a:xfrm>
            <a:off x="0" y="0"/>
            <a:ext cx="9144000" cy="54864"/>
          </a:xfrm>
          <a:prstGeom prst="rect">
            <a:avLst/>
          </a:prstGeom>
          <a:solidFill>
            <a:srgbClr val="C9A227"/>
          </a:solidFill>
          <a:ln/>
        </p:spPr>
      </p:sp>
      <p:sp>
        <p:nvSpPr>
          <p:cNvPr id="11" name="Text 9"/>
          <p:cNvSpPr/>
          <p:nvPr/>
        </p:nvSpPr>
        <p:spPr>
          <a:xfrm>
            <a:off x="411480" y="4759452"/>
            <a:ext cx="5486400" cy="274320"/>
          </a:xfrm>
          <a:prstGeom prst="rect">
            <a:avLst/>
          </a:prstGeom>
          <a:noFill/>
          <a:ln/>
        </p:spPr>
        <p:txBody>
          <a:bodyPr wrap="square" rtlCol="0" anchor="ctr"/>
          <a:lstStyle/>
          <a:p>
            <a:pPr indent="0" marL="0">
              <a:buNone/>
            </a:pPr>
            <a:r>
              <a:rPr lang="en-US" sz="900" dirty="0">
                <a:solidFill>
                  <a:srgbClr val="5A6376"/>
                </a:solidFill>
                <a:latin typeface="Calibri" pitchFamily="34" charset="0"/>
                <a:ea typeface="Calibri" pitchFamily="34" charset="-122"/>
                <a:cs typeface="Calibri" pitchFamily="34" charset="-120"/>
              </a:rPr>
              <a:t>Laboratory Sample Processing</a:t>
            </a:r>
            <a:endParaRPr lang="en-US" sz="900" dirty="0"/>
          </a:p>
        </p:txBody>
      </p:sp>
      <p:sp>
        <p:nvSpPr>
          <p:cNvPr id="12" name="Text 10"/>
          <p:cNvSpPr/>
          <p:nvPr/>
        </p:nvSpPr>
        <p:spPr>
          <a:xfrm>
            <a:off x="8275320" y="4759452"/>
            <a:ext cx="45720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55</a:t>
            </a:r>
            <a:endParaRPr lang="en-US" sz="900" dirty="0"/>
          </a:p>
        </p:txBody>
      </p:sp>
      <p:sp>
        <p:nvSpPr>
          <p:cNvPr id="13" name="Text 11"/>
          <p:cNvSpPr/>
          <p:nvPr/>
        </p:nvSpPr>
        <p:spPr>
          <a:xfrm>
            <a:off x="5852160" y="4759452"/>
            <a:ext cx="237744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ICS · Institute of Health Sciences</a:t>
            </a:r>
            <a:endParaRPr lang="en-US" sz="900" dirty="0"/>
          </a:p>
        </p:txBody>
      </p:sp>
      <p:pic>
        <p:nvPicPr>
          <p:cNvPr id="14" name="Image 0" descr="preencoded.png">    </p:cNvPr>
          <p:cNvPicPr>
            <a:picLocks noChangeAspect="1"/>
          </p:cNvPicPr>
          <p:nvPr/>
        </p:nvPicPr>
        <p:blipFill>
          <a:blip r:embed="rId1"/>
          <a:stretch>
            <a:fillRect/>
          </a:stretch>
        </p:blipFill>
        <p:spPr>
          <a:xfrm>
            <a:off x="3840480" y="3383280"/>
            <a:ext cx="1371600" cy="1033272"/>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spTree>
      <p:nvGrpSpPr>
        <p:cNvPr id="1" name=""/>
        <p:cNvGrpSpPr/>
        <p:nvPr/>
      </p:nvGrpSpPr>
      <p:grpSpPr>
        <a:xfrm>
          <a:off x="0" y="0"/>
          <a:ext cx="0" cy="0"/>
          <a:chOff x="0" y="0"/>
          <a:chExt cx="0" cy="0"/>
        </a:xfrm>
      </p:grpSpPr>
      <p:sp>
        <p:nvSpPr>
          <p:cNvPr id="2" name="Text 0"/>
          <p:cNvSpPr/>
          <p:nvPr/>
        </p:nvSpPr>
        <p:spPr>
          <a:xfrm>
            <a:off x="411480" y="201168"/>
            <a:ext cx="8321040" cy="228600"/>
          </a:xfrm>
          <a:prstGeom prst="rect">
            <a:avLst/>
          </a:prstGeom>
          <a:noFill/>
          <a:ln/>
        </p:spPr>
        <p:txBody>
          <a:bodyPr wrap="square" rtlCol="0" anchor="ctr"/>
          <a:lstStyle/>
          <a:p>
            <a:pPr indent="0" marL="0">
              <a:buNone/>
            </a:pPr>
            <a:r>
              <a:rPr lang="en-US" sz="1000" b="1" spc="200" kern="0" dirty="0">
                <a:solidFill>
                  <a:srgbClr val="C9A227"/>
                </a:solidFill>
                <a:latin typeface="Calibri" pitchFamily="34" charset="0"/>
                <a:ea typeface="Calibri" pitchFamily="34" charset="-122"/>
                <a:cs typeface="Calibri" pitchFamily="34" charset="-120"/>
              </a:rPr>
              <a:t>LABORATORY SAMPLE PROCESSING</a:t>
            </a:r>
            <a:endParaRPr lang="en-US" sz="1000" dirty="0"/>
          </a:p>
        </p:txBody>
      </p:sp>
      <p:sp>
        <p:nvSpPr>
          <p:cNvPr id="3" name="Text 1"/>
          <p:cNvSpPr/>
          <p:nvPr/>
        </p:nvSpPr>
        <p:spPr>
          <a:xfrm>
            <a:off x="411480" y="438912"/>
            <a:ext cx="8321040" cy="502920"/>
          </a:xfrm>
          <a:prstGeom prst="rect">
            <a:avLst/>
          </a:prstGeom>
          <a:noFill/>
          <a:ln/>
        </p:spPr>
        <p:txBody>
          <a:bodyPr wrap="square" rtlCol="0" anchor="ctr"/>
          <a:lstStyle/>
          <a:p>
            <a:pPr indent="0" marL="0">
              <a:buNone/>
            </a:pPr>
            <a:r>
              <a:rPr lang="en-US" sz="2600" b="1" dirty="0">
                <a:solidFill>
                  <a:srgbClr val="16264F"/>
                </a:solidFill>
                <a:latin typeface="Georgia" pitchFamily="34" charset="0"/>
                <a:ea typeface="Georgia" pitchFamily="34" charset="-122"/>
                <a:cs typeface="Georgia" pitchFamily="34" charset="-120"/>
              </a:rPr>
              <a:t>Biochemistry: Liver Function and Lipid Profile</a:t>
            </a:r>
            <a:endParaRPr lang="en-US" sz="2600" dirty="0"/>
          </a:p>
        </p:txBody>
      </p:sp>
      <p:sp>
        <p:nvSpPr>
          <p:cNvPr id="4" name="Shape 2"/>
          <p:cNvSpPr/>
          <p:nvPr/>
        </p:nvSpPr>
        <p:spPr>
          <a:xfrm>
            <a:off x="457200" y="1051560"/>
            <a:ext cx="3977640" cy="310896"/>
          </a:xfrm>
          <a:prstGeom prst="rect">
            <a:avLst/>
          </a:prstGeom>
          <a:solidFill>
            <a:srgbClr val="16264F"/>
          </a:solidFill>
          <a:ln/>
        </p:spPr>
      </p:sp>
      <p:sp>
        <p:nvSpPr>
          <p:cNvPr id="5" name="Text 3"/>
          <p:cNvSpPr/>
          <p:nvPr/>
        </p:nvSpPr>
        <p:spPr>
          <a:xfrm>
            <a:off x="566928" y="1051560"/>
            <a:ext cx="3749040" cy="310896"/>
          </a:xfrm>
          <a:prstGeom prst="rect">
            <a:avLst/>
          </a:prstGeom>
          <a:noFill/>
          <a:ln/>
        </p:spPr>
        <p:txBody>
          <a:bodyPr wrap="square"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Liver</a:t>
            </a:r>
            <a:endParaRPr lang="en-US" sz="1200" dirty="0"/>
          </a:p>
        </p:txBody>
      </p:sp>
      <p:sp>
        <p:nvSpPr>
          <p:cNvPr id="6" name="Text 4"/>
          <p:cNvSpPr/>
          <p:nvPr/>
        </p:nvSpPr>
        <p:spPr>
          <a:xfrm>
            <a:off x="457200" y="1472184"/>
            <a:ext cx="3977640" cy="3008376"/>
          </a:xfrm>
          <a:prstGeom prst="rect">
            <a:avLst/>
          </a:prstGeom>
          <a:noFill/>
          <a:ln/>
        </p:spPr>
        <p:txBody>
          <a:bodyPr wrap="square" rtlCol="0" anchor="t"/>
          <a:lstStyle/>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Alkaline Phosphatase (ALP)</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Differentiates bone from liver disease.</a:t>
            </a:r>
            <a:endParaRPr lang="en-US" sz="1200" dirty="0"/>
          </a:p>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ALT / AST</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Ideal ratio 1:1. Alterations indicate hepatitis (less than 1:1) or cirrhosis (greater than 1:1).</a:t>
            </a:r>
            <a:endParaRPr lang="en-US" sz="1200" dirty="0"/>
          </a:p>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Bilirubin</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Bile pigment. Its excess causes jaundice. Light sensitive.</a:t>
            </a:r>
            <a:endParaRPr lang="en-US" sz="1200" dirty="0"/>
          </a:p>
        </p:txBody>
      </p:sp>
      <p:sp>
        <p:nvSpPr>
          <p:cNvPr id="7" name="Shape 5"/>
          <p:cNvSpPr/>
          <p:nvPr/>
        </p:nvSpPr>
        <p:spPr>
          <a:xfrm>
            <a:off x="4709160" y="1051560"/>
            <a:ext cx="3977640" cy="310896"/>
          </a:xfrm>
          <a:prstGeom prst="rect">
            <a:avLst/>
          </a:prstGeom>
          <a:solidFill>
            <a:srgbClr val="16264F"/>
          </a:solidFill>
          <a:ln/>
        </p:spPr>
      </p:sp>
      <p:sp>
        <p:nvSpPr>
          <p:cNvPr id="8" name="Text 6"/>
          <p:cNvSpPr/>
          <p:nvPr/>
        </p:nvSpPr>
        <p:spPr>
          <a:xfrm>
            <a:off x="4818888" y="1051560"/>
            <a:ext cx="3749040" cy="310896"/>
          </a:xfrm>
          <a:prstGeom prst="rect">
            <a:avLst/>
          </a:prstGeom>
          <a:noFill/>
          <a:ln/>
        </p:spPr>
        <p:txBody>
          <a:bodyPr wrap="square"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Lipids</a:t>
            </a:r>
            <a:endParaRPr lang="en-US" sz="1200" dirty="0"/>
          </a:p>
        </p:txBody>
      </p:sp>
      <p:sp>
        <p:nvSpPr>
          <p:cNvPr id="9" name="Text 7"/>
          <p:cNvSpPr/>
          <p:nvPr/>
        </p:nvSpPr>
        <p:spPr>
          <a:xfrm>
            <a:off x="4709160" y="1472184"/>
            <a:ext cx="3977640" cy="3008376"/>
          </a:xfrm>
          <a:prstGeom prst="rect">
            <a:avLst/>
          </a:prstGeom>
          <a:noFill/>
          <a:ln/>
        </p:spPr>
        <p:txBody>
          <a:bodyPr wrap="square" rtlCol="0" anchor="t"/>
          <a:lstStyle/>
          <a:p>
            <a:pPr marL="342900" indent="-342900">
              <a:spcAft>
                <a:spcPts val="600"/>
              </a:spcAft>
              <a:buSzPct val="100000"/>
              <a:buChar char="▪"/>
            </a:pPr>
            <a:r>
              <a:rPr lang="en-US" sz="1200" i="1" dirty="0">
                <a:solidFill>
                  <a:srgbClr val="1F2430"/>
                </a:solidFill>
                <a:latin typeface="Calibri" pitchFamily="34" charset="0"/>
                <a:ea typeface="Calibri" pitchFamily="34" charset="-122"/>
                <a:cs typeface="Calibri" pitchFamily="34" charset="-120"/>
              </a:rPr>
              <a:t>Requires 12-14 hours of fasting.</a:t>
            </a:r>
            <a:endParaRPr lang="en-US" sz="1200" dirty="0"/>
          </a:p>
          <a:p>
            <a:pPr marL="342900" indent="-342900">
              <a:spcAft>
                <a:spcPts val="600"/>
              </a:spcAft>
              <a:buSzPct val="100000"/>
              <a:buChar char="▪"/>
            </a:pPr>
            <a:r>
              <a:rPr lang="en-US" sz="1200" dirty="0">
                <a:solidFill>
                  <a:srgbClr val="1F2430"/>
                </a:solidFill>
                <a:latin typeface="Calibri" pitchFamily="34" charset="0"/>
                <a:ea typeface="Calibri" pitchFamily="34" charset="-122"/>
                <a:cs typeface="Calibri" pitchFamily="34" charset="-120"/>
              </a:rPr>
              <a:t>Total cholesterol: desirable &lt;200 mg/dl.</a:t>
            </a:r>
            <a:endParaRPr lang="en-US" sz="1200" dirty="0"/>
          </a:p>
          <a:p>
            <a:pPr marL="342900" indent="-342900">
              <a:spcAft>
                <a:spcPts val="600"/>
              </a:spcAft>
              <a:buSzPct val="100000"/>
              <a:buChar char="▪"/>
            </a:pPr>
            <a:r>
              <a:rPr lang="en-US" sz="1200" dirty="0">
                <a:solidFill>
                  <a:srgbClr val="1F2430"/>
                </a:solidFill>
                <a:latin typeface="Calibri" pitchFamily="34" charset="0"/>
                <a:ea typeface="Calibri" pitchFamily="34" charset="-122"/>
                <a:cs typeface="Calibri" pitchFamily="34" charset="-120"/>
              </a:rPr>
              <a:t>LDL (bad): optimal &lt;100 mg/dl.</a:t>
            </a:r>
            <a:endParaRPr lang="en-US" sz="1200" dirty="0"/>
          </a:p>
          <a:p>
            <a:pPr marL="342900" indent="-342900">
              <a:spcAft>
                <a:spcPts val="600"/>
              </a:spcAft>
              <a:buSzPct val="100000"/>
              <a:buChar char="▪"/>
            </a:pPr>
            <a:r>
              <a:rPr lang="en-US" sz="1200" dirty="0">
                <a:solidFill>
                  <a:srgbClr val="1F2430"/>
                </a:solidFill>
                <a:latin typeface="Calibri" pitchFamily="34" charset="0"/>
                <a:ea typeface="Calibri" pitchFamily="34" charset="-122"/>
                <a:cs typeface="Calibri" pitchFamily="34" charset="-120"/>
              </a:rPr>
              <a:t>HDL (good): &gt;40 (M) / &gt;50 (F).</a:t>
            </a:r>
            <a:endParaRPr lang="en-US" sz="1200" dirty="0"/>
          </a:p>
          <a:p>
            <a:pPr marL="342900" indent="-342900">
              <a:spcAft>
                <a:spcPts val="600"/>
              </a:spcAft>
              <a:buSzPct val="100000"/>
              <a:buChar char="▪"/>
            </a:pPr>
            <a:r>
              <a:rPr lang="en-US" sz="1200" dirty="0">
                <a:solidFill>
                  <a:srgbClr val="1F2430"/>
                </a:solidFill>
                <a:latin typeface="Calibri" pitchFamily="34" charset="0"/>
                <a:ea typeface="Calibri" pitchFamily="34" charset="-122"/>
                <a:cs typeface="Calibri" pitchFamily="34" charset="-120"/>
              </a:rPr>
              <a:t>Triglycerides: normal &lt;150 mg/dl.</a:t>
            </a:r>
            <a:endParaRPr lang="en-US" sz="1200" dirty="0"/>
          </a:p>
        </p:txBody>
      </p:sp>
      <p:sp>
        <p:nvSpPr>
          <p:cNvPr id="10" name="Shape 8"/>
          <p:cNvSpPr/>
          <p:nvPr/>
        </p:nvSpPr>
        <p:spPr>
          <a:xfrm>
            <a:off x="0" y="0"/>
            <a:ext cx="9144000" cy="54864"/>
          </a:xfrm>
          <a:prstGeom prst="rect">
            <a:avLst/>
          </a:prstGeom>
          <a:solidFill>
            <a:srgbClr val="C9A227"/>
          </a:solidFill>
          <a:ln/>
        </p:spPr>
      </p:sp>
      <p:sp>
        <p:nvSpPr>
          <p:cNvPr id="11" name="Text 9"/>
          <p:cNvSpPr/>
          <p:nvPr/>
        </p:nvSpPr>
        <p:spPr>
          <a:xfrm>
            <a:off x="411480" y="4759452"/>
            <a:ext cx="5486400" cy="274320"/>
          </a:xfrm>
          <a:prstGeom prst="rect">
            <a:avLst/>
          </a:prstGeom>
          <a:noFill/>
          <a:ln/>
        </p:spPr>
        <p:txBody>
          <a:bodyPr wrap="square" rtlCol="0" anchor="ctr"/>
          <a:lstStyle/>
          <a:p>
            <a:pPr indent="0" marL="0">
              <a:buNone/>
            </a:pPr>
            <a:r>
              <a:rPr lang="en-US" sz="900" dirty="0">
                <a:solidFill>
                  <a:srgbClr val="5A6376"/>
                </a:solidFill>
                <a:latin typeface="Calibri" pitchFamily="34" charset="0"/>
                <a:ea typeface="Calibri" pitchFamily="34" charset="-122"/>
                <a:cs typeface="Calibri" pitchFamily="34" charset="-120"/>
              </a:rPr>
              <a:t>Laboratory Sample Processing</a:t>
            </a:r>
            <a:endParaRPr lang="en-US" sz="900" dirty="0"/>
          </a:p>
        </p:txBody>
      </p:sp>
      <p:sp>
        <p:nvSpPr>
          <p:cNvPr id="12" name="Text 10"/>
          <p:cNvSpPr/>
          <p:nvPr/>
        </p:nvSpPr>
        <p:spPr>
          <a:xfrm>
            <a:off x="8275320" y="4759452"/>
            <a:ext cx="45720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56</a:t>
            </a:r>
            <a:endParaRPr lang="en-US" sz="900" dirty="0"/>
          </a:p>
        </p:txBody>
      </p:sp>
      <p:sp>
        <p:nvSpPr>
          <p:cNvPr id="13" name="Text 11"/>
          <p:cNvSpPr/>
          <p:nvPr/>
        </p:nvSpPr>
        <p:spPr>
          <a:xfrm>
            <a:off x="5852160" y="4759452"/>
            <a:ext cx="237744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ICS · Institute of Health Sciences</a:t>
            </a:r>
            <a:endParaRPr lang="en-US" sz="900"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16264F"/>
        </a:solidFill>
      </p:bgPr>
    </p:bg>
    <p:spTree>
      <p:nvGrpSpPr>
        <p:cNvPr id="1" name=""/>
        <p:cNvGrpSpPr/>
        <p:nvPr/>
      </p:nvGrpSpPr>
      <p:grpSpPr>
        <a:xfrm>
          <a:off x="0" y="0"/>
          <a:ext cx="0" cy="0"/>
          <a:chOff x="0" y="0"/>
          <a:chExt cx="0" cy="0"/>
        </a:xfrm>
      </p:grpSpPr>
      <p:sp>
        <p:nvSpPr>
          <p:cNvPr id="2" name="Shape 0"/>
          <p:cNvSpPr/>
          <p:nvPr/>
        </p:nvSpPr>
        <p:spPr>
          <a:xfrm>
            <a:off x="0" y="0"/>
            <a:ext cx="164592" cy="5143500"/>
          </a:xfrm>
          <a:prstGeom prst="rect">
            <a:avLst/>
          </a:prstGeom>
          <a:solidFill>
            <a:srgbClr val="C9A227"/>
          </a:solidFill>
          <a:ln/>
        </p:spPr>
      </p:sp>
      <p:sp>
        <p:nvSpPr>
          <p:cNvPr id="3" name="Text 1"/>
          <p:cNvSpPr/>
          <p:nvPr/>
        </p:nvSpPr>
        <p:spPr>
          <a:xfrm>
            <a:off x="822960" y="1051560"/>
            <a:ext cx="1828800" cy="1097280"/>
          </a:xfrm>
          <a:prstGeom prst="rect">
            <a:avLst/>
          </a:prstGeom>
          <a:noFill/>
          <a:ln/>
        </p:spPr>
        <p:txBody>
          <a:bodyPr wrap="square" rtlCol="0" anchor="ctr"/>
          <a:lstStyle/>
          <a:p>
            <a:pPr indent="0" marL="0">
              <a:buNone/>
            </a:pPr>
            <a:r>
              <a:rPr lang="en-US" sz="8000" b="1" dirty="0">
                <a:solidFill>
                  <a:srgbClr val="C9A227"/>
                </a:solidFill>
                <a:latin typeface="Georgia" pitchFamily="34" charset="0"/>
                <a:ea typeface="Georgia" pitchFamily="34" charset="-122"/>
                <a:cs typeface="Georgia" pitchFamily="34" charset="-120"/>
              </a:rPr>
              <a:t>9</a:t>
            </a:r>
            <a:endParaRPr lang="en-US" sz="8000" dirty="0"/>
          </a:p>
        </p:txBody>
      </p:sp>
      <p:sp>
        <p:nvSpPr>
          <p:cNvPr id="4" name="Text 2"/>
          <p:cNvSpPr/>
          <p:nvPr/>
        </p:nvSpPr>
        <p:spPr>
          <a:xfrm>
            <a:off x="822960" y="2194560"/>
            <a:ext cx="7315200" cy="1005840"/>
          </a:xfrm>
          <a:prstGeom prst="rect">
            <a:avLst/>
          </a:prstGeom>
          <a:noFill/>
          <a:ln/>
        </p:spPr>
        <p:txBody>
          <a:bodyPr wrap="square" rtlCol="0" anchor="t"/>
          <a:lstStyle/>
          <a:p>
            <a:pPr indent="0" marL="0">
              <a:buNone/>
            </a:pPr>
            <a:r>
              <a:rPr lang="en-US" sz="3400" b="1" dirty="0">
                <a:solidFill>
                  <a:srgbClr val="FFFFFF"/>
                </a:solidFill>
                <a:latin typeface="Georgia" pitchFamily="34" charset="0"/>
                <a:ea typeface="Georgia" pitchFamily="34" charset="-122"/>
                <a:cs typeface="Georgia" pitchFamily="34" charset="-120"/>
              </a:rPr>
              <a:t>Technical Care and Emergencies</a:t>
            </a:r>
            <a:endParaRPr lang="en-US" sz="3400" dirty="0"/>
          </a:p>
        </p:txBody>
      </p:sp>
      <p:sp>
        <p:nvSpPr>
          <p:cNvPr id="5" name="Text 3"/>
          <p:cNvSpPr/>
          <p:nvPr/>
        </p:nvSpPr>
        <p:spPr>
          <a:xfrm>
            <a:off x="868680" y="3246120"/>
            <a:ext cx="7315200" cy="731520"/>
          </a:xfrm>
          <a:prstGeom prst="rect">
            <a:avLst/>
          </a:prstGeom>
          <a:noFill/>
          <a:ln/>
        </p:spPr>
        <p:txBody>
          <a:bodyPr wrap="square" rtlCol="0" anchor="t"/>
          <a:lstStyle/>
          <a:p>
            <a:pPr indent="0" marL="0">
              <a:buNone/>
            </a:pPr>
            <a:r>
              <a:rPr lang="en-US" sz="1300" dirty="0">
                <a:solidFill>
                  <a:srgbClr val="C3CCE4"/>
                </a:solidFill>
                <a:latin typeface="Calibri" pitchFamily="34" charset="0"/>
                <a:ea typeface="Calibri" pitchFamily="34" charset="-122"/>
                <a:cs typeface="Calibri" pitchFamily="34" charset="-120"/>
              </a:rPr>
              <a:t>Injections, Cold Chain, Crash Cart, Triage and Urgent Care</a:t>
            </a:r>
            <a:endParaRPr lang="en-US" sz="1300"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spTree>
      <p:nvGrpSpPr>
        <p:cNvPr id="1" name=""/>
        <p:cNvGrpSpPr/>
        <p:nvPr/>
      </p:nvGrpSpPr>
      <p:grpSpPr>
        <a:xfrm>
          <a:off x="0" y="0"/>
          <a:ext cx="0" cy="0"/>
          <a:chOff x="0" y="0"/>
          <a:chExt cx="0" cy="0"/>
        </a:xfrm>
      </p:grpSpPr>
      <p:sp>
        <p:nvSpPr>
          <p:cNvPr id="2" name="Text 0"/>
          <p:cNvSpPr/>
          <p:nvPr/>
        </p:nvSpPr>
        <p:spPr>
          <a:xfrm>
            <a:off x="411480" y="201168"/>
            <a:ext cx="8321040" cy="228600"/>
          </a:xfrm>
          <a:prstGeom prst="rect">
            <a:avLst/>
          </a:prstGeom>
          <a:noFill/>
          <a:ln/>
        </p:spPr>
        <p:txBody>
          <a:bodyPr wrap="square" rtlCol="0" anchor="ctr"/>
          <a:lstStyle/>
          <a:p>
            <a:pPr indent="0" marL="0">
              <a:buNone/>
            </a:pPr>
            <a:r>
              <a:rPr lang="en-US" sz="1000" b="1" spc="200" kern="0" dirty="0">
                <a:solidFill>
                  <a:srgbClr val="C9A227"/>
                </a:solidFill>
                <a:latin typeface="Calibri" pitchFamily="34" charset="0"/>
                <a:ea typeface="Calibri" pitchFamily="34" charset="-122"/>
                <a:cs typeface="Calibri" pitchFamily="34" charset="-120"/>
              </a:rPr>
              <a:t>TECHNICAL CARE AND EMERGENCIES</a:t>
            </a:r>
            <a:endParaRPr lang="en-US" sz="1000" dirty="0"/>
          </a:p>
        </p:txBody>
      </p:sp>
      <p:sp>
        <p:nvSpPr>
          <p:cNvPr id="3" name="Text 1"/>
          <p:cNvSpPr/>
          <p:nvPr/>
        </p:nvSpPr>
        <p:spPr>
          <a:xfrm>
            <a:off x="411480" y="438912"/>
            <a:ext cx="8321040" cy="502920"/>
          </a:xfrm>
          <a:prstGeom prst="rect">
            <a:avLst/>
          </a:prstGeom>
          <a:noFill/>
          <a:ln/>
        </p:spPr>
        <p:txBody>
          <a:bodyPr wrap="square" rtlCol="0" anchor="ctr"/>
          <a:lstStyle/>
          <a:p>
            <a:pPr indent="0" marL="0">
              <a:buNone/>
            </a:pPr>
            <a:r>
              <a:rPr lang="en-US" sz="2600" b="1" dirty="0">
                <a:solidFill>
                  <a:srgbClr val="16264F"/>
                </a:solidFill>
                <a:latin typeface="Georgia" pitchFamily="34" charset="0"/>
                <a:ea typeface="Georgia" pitchFamily="34" charset="-122"/>
                <a:cs typeface="Georgia" pitchFamily="34" charset="-120"/>
              </a:rPr>
              <a:t>Administration Routes and Injections</a:t>
            </a:r>
            <a:endParaRPr lang="en-US" sz="2600" dirty="0"/>
          </a:p>
        </p:txBody>
      </p:sp>
      <p:graphicFrame>
        <p:nvGraphicFramePr>
          <p:cNvPr id="59" name="Table 0"/>
          <p:cNvGraphicFramePr>
            <a:graphicFrameLocks noGrp="1"/>
          </p:cNvGraphicFramePr>
          <p:nvPr>
            <p:extLst>
              <p:ext uri="{D42A27DB-BD31-4B8C-83A1-F6EECF244321}">
                <p14:modId xmlns:p14="http://schemas.microsoft.com/office/powerpoint/2010/main" val="1579011935"/>
              </p:ext>
            </p:extLst>
          </p:nvPr>
        </p:nvGraphicFramePr>
        <p:xfrm>
          <a:off x="457200" y="1097280"/>
          <a:ext cx="8229600" cy="914400"/>
        </p:xfrm>
        <a:graphic>
          <a:graphicData uri="http://schemas.openxmlformats.org/drawingml/2006/table">
            <a:tbl>
              <a:tblPr/>
              <a:tblGrid>
                <a:gridCol w="1828800"/>
                <a:gridCol w="914400"/>
                <a:gridCol w="2194560"/>
                <a:gridCol w="1280160"/>
                <a:gridCol w="2011680"/>
              </a:tblGrid>
              <a:tr h="0">
                <a:tc>
                  <a:txBody>
                    <a:bodyPr/>
                    <a:lstStyle/>
                    <a:p>
                      <a:pPr algn="ctr" indent="0" marL="0">
                        <a:buNone/>
                      </a:pPr>
                      <a:r>
                        <a:rPr lang="en-US" sz="1100" b="1" dirty="0">
                          <a:solidFill>
                            <a:srgbClr val="FFFFFF"/>
                          </a:solidFill>
                          <a:latin typeface="Calibri" pitchFamily="34" charset="0"/>
                          <a:ea typeface="Calibri" pitchFamily="34" charset="-122"/>
                          <a:cs typeface="Calibri" pitchFamily="34" charset="-120"/>
                        </a:rPr>
                        <a:t>Injection Type</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16264F"/>
                    </a:solidFill>
                  </a:tcPr>
                </a:tc>
                <a:tc>
                  <a:txBody>
                    <a:bodyPr/>
                    <a:lstStyle/>
                    <a:p>
                      <a:pPr algn="ctr" indent="0" marL="0">
                        <a:buNone/>
                      </a:pPr>
                      <a:r>
                        <a:rPr lang="en-US" sz="1100" b="1" dirty="0">
                          <a:solidFill>
                            <a:srgbClr val="FFFFFF"/>
                          </a:solidFill>
                          <a:latin typeface="Calibri" pitchFamily="34" charset="0"/>
                          <a:ea typeface="Calibri" pitchFamily="34" charset="-122"/>
                          <a:cs typeface="Calibri" pitchFamily="34" charset="-120"/>
                        </a:rPr>
                        <a:t>Angle</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16264F"/>
                    </a:solidFill>
                  </a:tcPr>
                </a:tc>
                <a:tc>
                  <a:txBody>
                    <a:bodyPr/>
                    <a:lstStyle/>
                    <a:p>
                      <a:pPr algn="ctr" indent="0" marL="0">
                        <a:buNone/>
                      </a:pPr>
                      <a:r>
                        <a:rPr lang="en-US" sz="1100" b="1" dirty="0">
                          <a:solidFill>
                            <a:srgbClr val="FFFFFF"/>
                          </a:solidFill>
                          <a:latin typeface="Calibri" pitchFamily="34" charset="0"/>
                          <a:ea typeface="Calibri" pitchFamily="34" charset="-122"/>
                          <a:cs typeface="Calibri" pitchFamily="34" charset="-120"/>
                        </a:rPr>
                        <a:t>Needle (gauge/length)</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16264F"/>
                    </a:solidFill>
                  </a:tcPr>
                </a:tc>
                <a:tc>
                  <a:txBody>
                    <a:bodyPr/>
                    <a:lstStyle/>
                    <a:p>
                      <a:pPr algn="ctr" indent="0" marL="0">
                        <a:buNone/>
                      </a:pPr>
                      <a:r>
                        <a:rPr lang="en-US" sz="1100" b="1" dirty="0">
                          <a:solidFill>
                            <a:srgbClr val="FFFFFF"/>
                          </a:solidFill>
                          <a:latin typeface="Calibri" pitchFamily="34" charset="0"/>
                          <a:ea typeface="Calibri" pitchFamily="34" charset="-122"/>
                          <a:cs typeface="Calibri" pitchFamily="34" charset="-120"/>
                        </a:rPr>
                        <a:t>Max. Amount</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16264F"/>
                    </a:solidFill>
                  </a:tcPr>
                </a:tc>
                <a:tc>
                  <a:txBody>
                    <a:bodyPr/>
                    <a:lstStyle/>
                    <a:p>
                      <a:pPr algn="ctr" indent="0" marL="0">
                        <a:buNone/>
                      </a:pPr>
                      <a:r>
                        <a:rPr lang="en-US" sz="1100" b="1" dirty="0">
                          <a:solidFill>
                            <a:srgbClr val="FFFFFF"/>
                          </a:solidFill>
                          <a:latin typeface="Calibri" pitchFamily="34" charset="0"/>
                          <a:ea typeface="Calibri" pitchFamily="34" charset="-122"/>
                          <a:cs typeface="Calibri" pitchFamily="34" charset="-120"/>
                        </a:rPr>
                        <a:t>Common Site</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16264F"/>
                    </a:solidFill>
                  </a:tcPr>
                </a:tc>
              </a:tr>
              <a:tr h="0">
                <a:tc>
                  <a:txBody>
                    <a:bodyPr/>
                    <a:lstStyle/>
                    <a:p>
                      <a:pPr algn="l" indent="0" marL="0">
                        <a:buNone/>
                      </a:pPr>
                      <a:r>
                        <a:rPr lang="en-US" sz="1100" b="1" dirty="0">
                          <a:solidFill>
                            <a:srgbClr val="1F2430"/>
                          </a:solidFill>
                          <a:latin typeface="Calibri" pitchFamily="34" charset="0"/>
                          <a:ea typeface="Calibri" pitchFamily="34" charset="-122"/>
                          <a:cs typeface="Calibri" pitchFamily="34" charset="-120"/>
                        </a:rPr>
                        <a:t>Subcutaneous (SC)</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45°</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24-25G / 1.27 cm</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0.5 ml</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Abdomen, arm (fat)</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r>
              <a:tr h="0">
                <a:tc>
                  <a:txBody>
                    <a:bodyPr/>
                    <a:lstStyle/>
                    <a:p>
                      <a:pPr algn="l" indent="0" marL="0">
                        <a:buNone/>
                      </a:pPr>
                      <a:r>
                        <a:rPr lang="en-US" sz="1100" b="1" dirty="0">
                          <a:solidFill>
                            <a:srgbClr val="1F2430"/>
                          </a:solidFill>
                          <a:latin typeface="Calibri" pitchFamily="34" charset="0"/>
                          <a:ea typeface="Calibri" pitchFamily="34" charset="-122"/>
                          <a:cs typeface="Calibri" pitchFamily="34" charset="-120"/>
                        </a:rPr>
                        <a:t>Intramuscular (IM)</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2F4F8"/>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90°</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2F4F8"/>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20-22G / 2.54 cm</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2F4F8"/>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5.0 ml</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2F4F8"/>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Deltoid, gluteus, vastus lateralis</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2F4F8"/>
                    </a:solidFill>
                  </a:tcPr>
                </a:tc>
              </a:tr>
              <a:tr h="0">
                <a:tc>
                  <a:txBody>
                    <a:bodyPr/>
                    <a:lstStyle/>
                    <a:p>
                      <a:pPr algn="l" indent="0" marL="0">
                        <a:buNone/>
                      </a:pPr>
                      <a:r>
                        <a:rPr lang="en-US" sz="1100" b="1" dirty="0">
                          <a:solidFill>
                            <a:srgbClr val="1F2430"/>
                          </a:solidFill>
                          <a:latin typeface="Calibri" pitchFamily="34" charset="0"/>
                          <a:ea typeface="Calibri" pitchFamily="34" charset="-122"/>
                          <a:cs typeface="Calibri" pitchFamily="34" charset="-120"/>
                        </a:rPr>
                        <a:t>Intradermal (ID)</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10-15°</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26-27G / short bevel</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0.1 ml</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Forearm (TB test)</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r>
            </a:tbl>
          </a:graphicData>
        </a:graphic>
      </p:graphicFrame>
      <p:sp>
        <p:nvSpPr>
          <p:cNvPr id="5" name="Text 2"/>
          <p:cNvSpPr/>
          <p:nvPr/>
        </p:nvSpPr>
        <p:spPr>
          <a:xfrm>
            <a:off x="457200" y="2843784"/>
            <a:ext cx="8229600" cy="320040"/>
          </a:xfrm>
          <a:prstGeom prst="rect">
            <a:avLst/>
          </a:prstGeom>
          <a:noFill/>
          <a:ln/>
        </p:spPr>
        <p:txBody>
          <a:bodyPr wrap="square" rtlCol="0" anchor="ctr"/>
          <a:lstStyle/>
          <a:p>
            <a:pPr indent="0" marL="0">
              <a:buNone/>
            </a:pPr>
            <a:r>
              <a:rPr lang="en-US" sz="1000" i="1" dirty="0">
                <a:solidFill>
                  <a:srgbClr val="5A6376"/>
                </a:solidFill>
                <a:latin typeface="Calibri" pitchFamily="34" charset="0"/>
                <a:ea typeface="Calibri" pitchFamily="34" charset="-122"/>
                <a:cs typeface="Calibri" pitchFamily="34" charset="-120"/>
              </a:rPr>
              <a:t>The chosen route depends on urgency and drug solubility.</a:t>
            </a:r>
            <a:endParaRPr lang="en-US" sz="1000" dirty="0"/>
          </a:p>
        </p:txBody>
      </p:sp>
      <p:sp>
        <p:nvSpPr>
          <p:cNvPr id="6" name="Shape 3"/>
          <p:cNvSpPr/>
          <p:nvPr/>
        </p:nvSpPr>
        <p:spPr>
          <a:xfrm>
            <a:off x="0" y="0"/>
            <a:ext cx="9144000" cy="54864"/>
          </a:xfrm>
          <a:prstGeom prst="rect">
            <a:avLst/>
          </a:prstGeom>
          <a:solidFill>
            <a:srgbClr val="C9A227"/>
          </a:solidFill>
          <a:ln/>
        </p:spPr>
      </p:sp>
      <p:sp>
        <p:nvSpPr>
          <p:cNvPr id="7" name="Text 4"/>
          <p:cNvSpPr/>
          <p:nvPr/>
        </p:nvSpPr>
        <p:spPr>
          <a:xfrm>
            <a:off x="411480" y="4759452"/>
            <a:ext cx="5486400" cy="274320"/>
          </a:xfrm>
          <a:prstGeom prst="rect">
            <a:avLst/>
          </a:prstGeom>
          <a:noFill/>
          <a:ln/>
        </p:spPr>
        <p:txBody>
          <a:bodyPr wrap="square" rtlCol="0" anchor="ctr"/>
          <a:lstStyle/>
          <a:p>
            <a:pPr indent="0" marL="0">
              <a:buNone/>
            </a:pPr>
            <a:r>
              <a:rPr lang="en-US" sz="900" dirty="0">
                <a:solidFill>
                  <a:srgbClr val="5A6376"/>
                </a:solidFill>
                <a:latin typeface="Calibri" pitchFamily="34" charset="0"/>
                <a:ea typeface="Calibri" pitchFamily="34" charset="-122"/>
                <a:cs typeface="Calibri" pitchFamily="34" charset="-120"/>
              </a:rPr>
              <a:t>Technical Care and Emergencies</a:t>
            </a:r>
            <a:endParaRPr lang="en-US" sz="900" dirty="0"/>
          </a:p>
        </p:txBody>
      </p:sp>
      <p:sp>
        <p:nvSpPr>
          <p:cNvPr id="8" name="Text 5"/>
          <p:cNvSpPr/>
          <p:nvPr/>
        </p:nvSpPr>
        <p:spPr>
          <a:xfrm>
            <a:off x="8275320" y="4759452"/>
            <a:ext cx="45720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58</a:t>
            </a:r>
            <a:endParaRPr lang="en-US" sz="900" dirty="0"/>
          </a:p>
        </p:txBody>
      </p:sp>
      <p:sp>
        <p:nvSpPr>
          <p:cNvPr id="9" name="Text 6"/>
          <p:cNvSpPr/>
          <p:nvPr/>
        </p:nvSpPr>
        <p:spPr>
          <a:xfrm>
            <a:off x="5852160" y="4759452"/>
            <a:ext cx="237744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ICS · Institute of Health Sciences</a:t>
            </a:r>
            <a:endParaRPr lang="en-US" sz="900" dirty="0"/>
          </a:p>
        </p:txBody>
      </p:sp>
      <p:pic>
        <p:nvPicPr>
          <p:cNvPr id="10" name="Image 0" descr="preencoded.png">    </p:cNvPr>
          <p:cNvPicPr>
            <a:picLocks noChangeAspect="1"/>
          </p:cNvPicPr>
          <p:nvPr/>
        </p:nvPicPr>
        <p:blipFill>
          <a:blip r:embed="rId1"/>
          <a:stretch>
            <a:fillRect/>
          </a:stretch>
        </p:blipFill>
        <p:spPr>
          <a:xfrm>
            <a:off x="3611880" y="3154680"/>
            <a:ext cx="1920240" cy="1280160"/>
          </a:xfrm>
          <a:prstGeom prst="rect">
            <a:avLst/>
          </a:prstGeom>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spTree>
      <p:nvGrpSpPr>
        <p:cNvPr id="1" name=""/>
        <p:cNvGrpSpPr/>
        <p:nvPr/>
      </p:nvGrpSpPr>
      <p:grpSpPr>
        <a:xfrm>
          <a:off x="0" y="0"/>
          <a:ext cx="0" cy="0"/>
          <a:chOff x="0" y="0"/>
          <a:chExt cx="0" cy="0"/>
        </a:xfrm>
      </p:grpSpPr>
      <p:sp>
        <p:nvSpPr>
          <p:cNvPr id="2" name="Text 0"/>
          <p:cNvSpPr/>
          <p:nvPr/>
        </p:nvSpPr>
        <p:spPr>
          <a:xfrm>
            <a:off x="411480" y="201168"/>
            <a:ext cx="8321040" cy="228600"/>
          </a:xfrm>
          <a:prstGeom prst="rect">
            <a:avLst/>
          </a:prstGeom>
          <a:noFill/>
          <a:ln/>
        </p:spPr>
        <p:txBody>
          <a:bodyPr wrap="square" rtlCol="0" anchor="ctr"/>
          <a:lstStyle/>
          <a:p>
            <a:pPr indent="0" marL="0">
              <a:buNone/>
            </a:pPr>
            <a:r>
              <a:rPr lang="en-US" sz="1000" b="1" spc="200" kern="0" dirty="0">
                <a:solidFill>
                  <a:srgbClr val="C9A227"/>
                </a:solidFill>
                <a:latin typeface="Calibri" pitchFamily="34" charset="0"/>
                <a:ea typeface="Calibri" pitchFamily="34" charset="-122"/>
                <a:cs typeface="Calibri" pitchFamily="34" charset="-120"/>
              </a:rPr>
              <a:t>TECHNICAL CARE AND EMERGENCIES</a:t>
            </a:r>
            <a:endParaRPr lang="en-US" sz="1000" dirty="0"/>
          </a:p>
        </p:txBody>
      </p:sp>
      <p:sp>
        <p:nvSpPr>
          <p:cNvPr id="3" name="Text 1"/>
          <p:cNvSpPr/>
          <p:nvPr/>
        </p:nvSpPr>
        <p:spPr>
          <a:xfrm>
            <a:off x="411480" y="438912"/>
            <a:ext cx="8321040" cy="502920"/>
          </a:xfrm>
          <a:prstGeom prst="rect">
            <a:avLst/>
          </a:prstGeom>
          <a:noFill/>
          <a:ln/>
        </p:spPr>
        <p:txBody>
          <a:bodyPr wrap="square" rtlCol="0" anchor="ctr"/>
          <a:lstStyle/>
          <a:p>
            <a:pPr indent="0" marL="0">
              <a:buNone/>
            </a:pPr>
            <a:r>
              <a:rPr lang="en-US" sz="2600" b="1" dirty="0">
                <a:solidFill>
                  <a:srgbClr val="16264F"/>
                </a:solidFill>
                <a:latin typeface="Georgia" pitchFamily="34" charset="0"/>
                <a:ea typeface="Georgia" pitchFamily="34" charset="-122"/>
                <a:cs typeface="Georgia" pitchFamily="34" charset="-120"/>
              </a:rPr>
              <a:t>Cold Chain and Vaccine Storage</a:t>
            </a:r>
            <a:endParaRPr lang="en-US" sz="2600" dirty="0"/>
          </a:p>
        </p:txBody>
      </p:sp>
      <p:sp>
        <p:nvSpPr>
          <p:cNvPr id="4" name="Text 2"/>
          <p:cNvSpPr/>
          <p:nvPr/>
        </p:nvSpPr>
        <p:spPr>
          <a:xfrm>
            <a:off x="457200" y="1051560"/>
            <a:ext cx="5212080" cy="3566160"/>
          </a:xfrm>
          <a:prstGeom prst="rect">
            <a:avLst/>
          </a:prstGeom>
          <a:noFill/>
          <a:ln/>
        </p:spPr>
        <p:txBody>
          <a:bodyPr wrap="square" rtlCol="0" anchor="t"/>
          <a:lstStyle/>
          <a:p>
            <a:pPr marL="342900" indent="-342900">
              <a:spcAft>
                <a:spcPts val="700"/>
              </a:spcAft>
              <a:buSzPct val="100000"/>
              <a:buChar char="▪"/>
            </a:pPr>
            <a:r>
              <a:rPr lang="en-US" sz="1300" dirty="0">
                <a:solidFill>
                  <a:srgbClr val="1F2430"/>
                </a:solidFill>
                <a:latin typeface="Calibri" pitchFamily="34" charset="0"/>
                <a:ea typeface="Calibri" pitchFamily="34" charset="-122"/>
                <a:cs typeface="Calibri" pitchFamily="34" charset="-120"/>
              </a:rPr>
              <a:t>Incorrect storage degrades the biological product before its expiration.</a:t>
            </a:r>
            <a:endParaRPr lang="en-US" sz="1300" dirty="0"/>
          </a:p>
          <a:p>
            <a:pPr marL="342900" indent="-342900">
              <a:spcAft>
                <a:spcPts val="600"/>
              </a:spcAft>
              <a:buSzPct val="100000"/>
              <a:buChar char="▪"/>
            </a:pPr>
            <a:r>
              <a:rPr lang="en-US" sz="1300" b="1" dirty="0">
                <a:solidFill>
                  <a:srgbClr val="16264F"/>
                </a:solidFill>
                <a:latin typeface="Calibri" pitchFamily="34" charset="0"/>
                <a:ea typeface="Calibri" pitchFamily="34" charset="-122"/>
                <a:cs typeface="Calibri" pitchFamily="34" charset="-120"/>
              </a:rPr>
              <a:t>Refrigerator: ideal 5 °C (range 2 °C to 8 °C).</a:t>
            </a:r>
            <a:endParaRPr lang="en-US" sz="1300" dirty="0"/>
          </a:p>
          <a:p>
            <a:pPr marL="342900" indent="-342900">
              <a:spcAft>
                <a:spcPts val="600"/>
              </a:spcAft>
              <a:buSzPct val="100000"/>
              <a:buChar char="▪"/>
            </a:pPr>
            <a:r>
              <a:rPr lang="en-US" sz="1300" b="1" dirty="0">
                <a:solidFill>
                  <a:srgbClr val="16264F"/>
                </a:solidFill>
                <a:latin typeface="Calibri" pitchFamily="34" charset="0"/>
                <a:ea typeface="Calibri" pitchFamily="34" charset="-122"/>
                <a:cs typeface="Calibri" pitchFamily="34" charset="-120"/>
              </a:rPr>
              <a:t>Freezer (MMR/Varicella): ideal -18 °C (range -15 °C to -20 °C).</a:t>
            </a:r>
            <a:endParaRPr lang="en-US" sz="1300" dirty="0"/>
          </a:p>
          <a:p>
            <a:pPr marL="342900" indent="-342900">
              <a:spcAft>
                <a:spcPts val="600"/>
              </a:spcAft>
              <a:buSzPct val="100000"/>
              <a:buChar char="▪"/>
            </a:pPr>
            <a:r>
              <a:rPr lang="en-US" sz="1300" b="1" dirty="0">
                <a:solidFill>
                  <a:srgbClr val="16264F"/>
                </a:solidFill>
                <a:latin typeface="Calibri" pitchFamily="34" charset="0"/>
                <a:ea typeface="Calibri" pitchFamily="34" charset="-122"/>
                <a:cs typeface="Calibri" pitchFamily="34" charset="-120"/>
              </a:rPr>
              <a:t>Protocol</a:t>
            </a:r>
            <a:endParaRPr lang="en-US" sz="1300" dirty="0"/>
          </a:p>
          <a:p>
            <a:pPr lvl="1" marL="685800" indent="-342900">
              <a:spcAft>
                <a:spcPts val="600"/>
              </a:spcAft>
              <a:buSzPct val="100000"/>
              <a:buChar char="–"/>
            </a:pPr>
            <a:r>
              <a:rPr lang="en-US" sz="1200" dirty="0">
                <a:solidFill>
                  <a:srgbClr val="5A6376"/>
                </a:solidFill>
                <a:latin typeface="Calibri" pitchFamily="34" charset="0"/>
                <a:ea typeface="Calibri" pitchFamily="34" charset="-122"/>
                <a:cs typeface="Calibri" pitchFamily="34" charset="-120"/>
              </a:rPr>
              <a:t>NEVER store in the refrigerator door.</a:t>
            </a:r>
            <a:endParaRPr lang="en-US" sz="1300" dirty="0"/>
          </a:p>
          <a:p>
            <a:pPr lvl="1" marL="685800" indent="-342900">
              <a:spcAft>
                <a:spcPts val="600"/>
              </a:spcAft>
              <a:buSzPct val="100000"/>
              <a:buChar char="–"/>
            </a:pPr>
            <a:r>
              <a:rPr lang="en-US" sz="1200" dirty="0">
                <a:solidFill>
                  <a:srgbClr val="5A6376"/>
                </a:solidFill>
                <a:latin typeface="Calibri" pitchFamily="34" charset="0"/>
                <a:ea typeface="Calibri" pitchFamily="34" charset="-122"/>
                <a:cs typeface="Calibri" pitchFamily="34" charset="-120"/>
              </a:rPr>
              <a:t>Record temperature 2 times a day (start and end of shift).</a:t>
            </a:r>
            <a:endParaRPr lang="en-US" sz="1300" dirty="0"/>
          </a:p>
          <a:p>
            <a:pPr lvl="1" marL="685800" indent="-342900">
              <a:spcAft>
                <a:spcPts val="600"/>
              </a:spcAft>
              <a:buSzPct val="100000"/>
              <a:buChar char="–"/>
            </a:pPr>
            <a:r>
              <a:rPr lang="en-US" sz="1200" dirty="0">
                <a:solidFill>
                  <a:srgbClr val="5A6376"/>
                </a:solidFill>
                <a:latin typeface="Calibri" pitchFamily="34" charset="0"/>
                <a:ea typeface="Calibri" pitchFamily="34" charset="-122"/>
                <a:cs typeface="Calibri" pitchFamily="34" charset="-120"/>
              </a:rPr>
              <a:t>Rotate inventory weekly (oldest in front).</a:t>
            </a:r>
            <a:endParaRPr lang="en-US" sz="1300" dirty="0"/>
          </a:p>
          <a:p>
            <a:pPr lvl="1" marL="685800" indent="-342900">
              <a:spcAft>
                <a:spcPts val="600"/>
              </a:spcAft>
              <a:buSzPct val="100000"/>
              <a:buChar char="–"/>
            </a:pPr>
            <a:r>
              <a:rPr lang="en-US" sz="1200" dirty="0">
                <a:solidFill>
                  <a:srgbClr val="5A6376"/>
                </a:solidFill>
                <a:latin typeface="Calibri" pitchFamily="34" charset="0"/>
                <a:ea typeface="Calibri" pitchFamily="34" charset="-122"/>
                <a:cs typeface="Calibri" pitchFamily="34" charset="-120"/>
              </a:rPr>
              <a:t>Prohibited: storing food or biological samples with vaccines.</a:t>
            </a:r>
            <a:endParaRPr lang="en-US" sz="1300" dirty="0"/>
          </a:p>
        </p:txBody>
      </p:sp>
      <p:sp>
        <p:nvSpPr>
          <p:cNvPr id="5" name="Shape 3"/>
          <p:cNvSpPr/>
          <p:nvPr/>
        </p:nvSpPr>
        <p:spPr>
          <a:xfrm>
            <a:off x="0" y="0"/>
            <a:ext cx="9144000" cy="54864"/>
          </a:xfrm>
          <a:prstGeom prst="rect">
            <a:avLst/>
          </a:prstGeom>
          <a:solidFill>
            <a:srgbClr val="C9A227"/>
          </a:solidFill>
          <a:ln/>
        </p:spPr>
      </p:sp>
      <p:sp>
        <p:nvSpPr>
          <p:cNvPr id="6" name="Text 4"/>
          <p:cNvSpPr/>
          <p:nvPr/>
        </p:nvSpPr>
        <p:spPr>
          <a:xfrm>
            <a:off x="411480" y="4759452"/>
            <a:ext cx="5486400" cy="274320"/>
          </a:xfrm>
          <a:prstGeom prst="rect">
            <a:avLst/>
          </a:prstGeom>
          <a:noFill/>
          <a:ln/>
        </p:spPr>
        <p:txBody>
          <a:bodyPr wrap="square" rtlCol="0" anchor="ctr"/>
          <a:lstStyle/>
          <a:p>
            <a:pPr indent="0" marL="0">
              <a:buNone/>
            </a:pPr>
            <a:r>
              <a:rPr lang="en-US" sz="900" dirty="0">
                <a:solidFill>
                  <a:srgbClr val="5A6376"/>
                </a:solidFill>
                <a:latin typeface="Calibri" pitchFamily="34" charset="0"/>
                <a:ea typeface="Calibri" pitchFamily="34" charset="-122"/>
                <a:cs typeface="Calibri" pitchFamily="34" charset="-120"/>
              </a:rPr>
              <a:t>Technical Care and Emergencies</a:t>
            </a:r>
            <a:endParaRPr lang="en-US" sz="900" dirty="0"/>
          </a:p>
        </p:txBody>
      </p:sp>
      <p:sp>
        <p:nvSpPr>
          <p:cNvPr id="7" name="Text 5"/>
          <p:cNvSpPr/>
          <p:nvPr/>
        </p:nvSpPr>
        <p:spPr>
          <a:xfrm>
            <a:off x="8275320" y="4759452"/>
            <a:ext cx="45720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59</a:t>
            </a:r>
            <a:endParaRPr lang="en-US" sz="900" dirty="0"/>
          </a:p>
        </p:txBody>
      </p:sp>
      <p:sp>
        <p:nvSpPr>
          <p:cNvPr id="8" name="Text 6"/>
          <p:cNvSpPr/>
          <p:nvPr/>
        </p:nvSpPr>
        <p:spPr>
          <a:xfrm>
            <a:off x="5852160" y="4759452"/>
            <a:ext cx="237744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ICS · Institute of Health Sciences</a:t>
            </a:r>
            <a:endParaRPr lang="en-US" sz="900" dirty="0"/>
          </a:p>
        </p:txBody>
      </p:sp>
      <p:pic>
        <p:nvPicPr>
          <p:cNvPr id="9" name="Image 0" descr="preencoded.png">    </p:cNvPr>
          <p:cNvPicPr>
            <a:picLocks noChangeAspect="1"/>
          </p:cNvPicPr>
          <p:nvPr/>
        </p:nvPicPr>
        <p:blipFill>
          <a:blip r:embed="rId1"/>
          <a:stretch>
            <a:fillRect/>
          </a:stretch>
        </p:blipFill>
        <p:spPr>
          <a:xfrm>
            <a:off x="5852160" y="1463040"/>
            <a:ext cx="2834640" cy="2130552"/>
          </a:xfrm>
          <a:prstGeom prst="rect">
            <a:avLst/>
          </a:prstGeom>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spTree>
      <p:nvGrpSpPr>
        <p:cNvPr id="1" name=""/>
        <p:cNvGrpSpPr/>
        <p:nvPr/>
      </p:nvGrpSpPr>
      <p:grpSpPr>
        <a:xfrm>
          <a:off x="0" y="0"/>
          <a:ext cx="0" cy="0"/>
          <a:chOff x="0" y="0"/>
          <a:chExt cx="0" cy="0"/>
        </a:xfrm>
      </p:grpSpPr>
      <p:sp>
        <p:nvSpPr>
          <p:cNvPr id="2" name="Text 0"/>
          <p:cNvSpPr/>
          <p:nvPr/>
        </p:nvSpPr>
        <p:spPr>
          <a:xfrm>
            <a:off x="411480" y="201168"/>
            <a:ext cx="8321040" cy="228600"/>
          </a:xfrm>
          <a:prstGeom prst="rect">
            <a:avLst/>
          </a:prstGeom>
          <a:noFill/>
          <a:ln/>
        </p:spPr>
        <p:txBody>
          <a:bodyPr wrap="square" rtlCol="0" anchor="ctr"/>
          <a:lstStyle/>
          <a:p>
            <a:pPr indent="0" marL="0">
              <a:buNone/>
            </a:pPr>
            <a:r>
              <a:rPr lang="en-US" sz="1000" b="1" spc="200" kern="0" dirty="0">
                <a:solidFill>
                  <a:srgbClr val="C9A227"/>
                </a:solidFill>
                <a:latin typeface="Calibri" pitchFamily="34" charset="0"/>
                <a:ea typeface="Calibri" pitchFamily="34" charset="-122"/>
                <a:cs typeface="Calibri" pitchFamily="34" charset="-120"/>
              </a:rPr>
              <a:t>TECHNICAL CARE AND EMERGENCIES</a:t>
            </a:r>
            <a:endParaRPr lang="en-US" sz="1000" dirty="0"/>
          </a:p>
        </p:txBody>
      </p:sp>
      <p:sp>
        <p:nvSpPr>
          <p:cNvPr id="3" name="Text 1"/>
          <p:cNvSpPr/>
          <p:nvPr/>
        </p:nvSpPr>
        <p:spPr>
          <a:xfrm>
            <a:off x="411480" y="438912"/>
            <a:ext cx="8321040" cy="502920"/>
          </a:xfrm>
          <a:prstGeom prst="rect">
            <a:avLst/>
          </a:prstGeom>
          <a:noFill/>
          <a:ln/>
        </p:spPr>
        <p:txBody>
          <a:bodyPr wrap="square" rtlCol="0" anchor="ctr"/>
          <a:lstStyle/>
          <a:p>
            <a:pPr indent="0" marL="0">
              <a:buNone/>
            </a:pPr>
            <a:r>
              <a:rPr lang="en-US" sz="2600" b="1" dirty="0">
                <a:solidFill>
                  <a:srgbClr val="16264F"/>
                </a:solidFill>
                <a:latin typeface="Georgia" pitchFamily="34" charset="0"/>
                <a:ea typeface="Georgia" pitchFamily="34" charset="-122"/>
                <a:cs typeface="Georgia" pitchFamily="34" charset="-120"/>
              </a:rPr>
              <a:t>Resuscitation Cart (Crash Cart)</a:t>
            </a:r>
            <a:endParaRPr lang="en-US" sz="2600" dirty="0"/>
          </a:p>
        </p:txBody>
      </p:sp>
      <p:sp>
        <p:nvSpPr>
          <p:cNvPr id="4" name="Shape 2"/>
          <p:cNvSpPr/>
          <p:nvPr/>
        </p:nvSpPr>
        <p:spPr>
          <a:xfrm>
            <a:off x="457200" y="1051560"/>
            <a:ext cx="3977640" cy="310896"/>
          </a:xfrm>
          <a:prstGeom prst="rect">
            <a:avLst/>
          </a:prstGeom>
          <a:solidFill>
            <a:srgbClr val="16264F"/>
          </a:solidFill>
          <a:ln/>
        </p:spPr>
      </p:sp>
      <p:sp>
        <p:nvSpPr>
          <p:cNvPr id="5" name="Text 3"/>
          <p:cNvSpPr/>
          <p:nvPr/>
        </p:nvSpPr>
        <p:spPr>
          <a:xfrm>
            <a:off x="566928" y="1051560"/>
            <a:ext cx="3749040" cy="310896"/>
          </a:xfrm>
          <a:prstGeom prst="rect">
            <a:avLst/>
          </a:prstGeom>
          <a:noFill/>
          <a:ln/>
        </p:spPr>
        <p:txBody>
          <a:bodyPr wrap="square"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Contents</a:t>
            </a:r>
            <a:endParaRPr lang="en-US" sz="1200" dirty="0"/>
          </a:p>
        </p:txBody>
      </p:sp>
      <p:sp>
        <p:nvSpPr>
          <p:cNvPr id="6" name="Text 4"/>
          <p:cNvSpPr/>
          <p:nvPr/>
        </p:nvSpPr>
        <p:spPr>
          <a:xfrm>
            <a:off x="457200" y="1472184"/>
            <a:ext cx="3977640" cy="3008376"/>
          </a:xfrm>
          <a:prstGeom prst="rect">
            <a:avLst/>
          </a:prstGeom>
          <a:noFill/>
          <a:ln/>
        </p:spPr>
        <p:txBody>
          <a:bodyPr wrap="square" rtlCol="0" anchor="t"/>
          <a:lstStyle/>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The MA must know the location and contents of the "crash cart".</a:t>
            </a:r>
            <a:endParaRPr lang="en-US" sz="1200" dirty="0"/>
          </a:p>
          <a:p>
            <a:pPr marL="342900" indent="-342900">
              <a:spcAft>
                <a:spcPts val="600"/>
              </a:spcAft>
              <a:buSzPct val="100000"/>
              <a:buChar char="▪"/>
            </a:pPr>
            <a:r>
              <a:rPr lang="en-US" sz="1200" dirty="0">
                <a:solidFill>
                  <a:srgbClr val="1F2430"/>
                </a:solidFill>
                <a:latin typeface="Calibri" pitchFamily="34" charset="0"/>
                <a:ea typeface="Calibri" pitchFamily="34" charset="-122"/>
                <a:cs typeface="Calibri" pitchFamily="34" charset="-120"/>
              </a:rPr>
              <a:t>Oxygen tank (green).</a:t>
            </a:r>
            <a:endParaRPr lang="en-US" sz="1200" dirty="0"/>
          </a:p>
          <a:p>
            <a:pPr marL="342900" indent="-342900">
              <a:spcAft>
                <a:spcPts val="600"/>
              </a:spcAft>
              <a:buSzPct val="100000"/>
              <a:buChar char="▪"/>
            </a:pPr>
            <a:r>
              <a:rPr lang="en-US" sz="1200" dirty="0">
                <a:solidFill>
                  <a:srgbClr val="1F2430"/>
                </a:solidFill>
                <a:latin typeface="Calibri" pitchFamily="34" charset="0"/>
                <a:ea typeface="Calibri" pitchFamily="34" charset="-122"/>
                <a:cs typeface="Calibri" pitchFamily="34" charset="-120"/>
              </a:rPr>
              <a:t>Defibrillator (AED).</a:t>
            </a:r>
            <a:endParaRPr lang="en-US" sz="1200" dirty="0"/>
          </a:p>
          <a:p>
            <a:pPr marL="342900" indent="-342900">
              <a:spcAft>
                <a:spcPts val="600"/>
              </a:spcAft>
              <a:buSzPct val="100000"/>
              <a:buChar char="▪"/>
            </a:pPr>
            <a:r>
              <a:rPr lang="en-US" sz="1200" dirty="0">
                <a:solidFill>
                  <a:srgbClr val="1F2430"/>
                </a:solidFill>
                <a:latin typeface="Calibri" pitchFamily="34" charset="0"/>
                <a:ea typeface="Calibri" pitchFamily="34" charset="-122"/>
                <a:cs typeface="Calibri" pitchFamily="34" charset="-120"/>
              </a:rPr>
              <a:t>Masks.</a:t>
            </a:r>
            <a:endParaRPr lang="en-US" sz="1200" dirty="0"/>
          </a:p>
          <a:p>
            <a:pPr marL="342900" indent="-342900">
              <a:spcAft>
                <a:spcPts val="600"/>
              </a:spcAft>
              <a:buSzPct val="100000"/>
              <a:buChar char="▪"/>
            </a:pPr>
            <a:r>
              <a:rPr lang="en-US" sz="1200" dirty="0">
                <a:solidFill>
                  <a:srgbClr val="1F2430"/>
                </a:solidFill>
                <a:latin typeface="Calibri" pitchFamily="34" charset="0"/>
                <a:ea typeface="Calibri" pitchFamily="34" charset="-122"/>
                <a:cs typeface="Calibri" pitchFamily="34" charset="-120"/>
              </a:rPr>
              <a:t>Emergency medications.</a:t>
            </a:r>
            <a:endParaRPr lang="en-US" sz="1200" dirty="0"/>
          </a:p>
        </p:txBody>
      </p:sp>
      <p:sp>
        <p:nvSpPr>
          <p:cNvPr id="7" name="Shape 5"/>
          <p:cNvSpPr/>
          <p:nvPr/>
        </p:nvSpPr>
        <p:spPr>
          <a:xfrm>
            <a:off x="4709160" y="1051560"/>
            <a:ext cx="3977640" cy="310896"/>
          </a:xfrm>
          <a:prstGeom prst="rect">
            <a:avLst/>
          </a:prstGeom>
          <a:solidFill>
            <a:srgbClr val="16264F"/>
          </a:solidFill>
          <a:ln/>
        </p:spPr>
      </p:sp>
      <p:sp>
        <p:nvSpPr>
          <p:cNvPr id="8" name="Text 6"/>
          <p:cNvSpPr/>
          <p:nvPr/>
        </p:nvSpPr>
        <p:spPr>
          <a:xfrm>
            <a:off x="4818888" y="1051560"/>
            <a:ext cx="3749040" cy="310896"/>
          </a:xfrm>
          <a:prstGeom prst="rect">
            <a:avLst/>
          </a:prstGeom>
          <a:noFill/>
          <a:ln/>
        </p:spPr>
        <p:txBody>
          <a:bodyPr wrap="square"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MA Role in Emergencies</a:t>
            </a:r>
            <a:endParaRPr lang="en-US" sz="1200" dirty="0"/>
          </a:p>
        </p:txBody>
      </p:sp>
      <p:sp>
        <p:nvSpPr>
          <p:cNvPr id="9" name="Text 7"/>
          <p:cNvSpPr/>
          <p:nvPr/>
        </p:nvSpPr>
        <p:spPr>
          <a:xfrm>
            <a:off x="4709160" y="1472184"/>
            <a:ext cx="3977640" cy="3008376"/>
          </a:xfrm>
          <a:prstGeom prst="rect">
            <a:avLst/>
          </a:prstGeom>
          <a:noFill/>
          <a:ln/>
        </p:spPr>
        <p:txBody>
          <a:bodyPr wrap="square" rtlCol="0" anchor="t"/>
          <a:lstStyle/>
          <a:p>
            <a:pPr marL="342900" indent="-342900">
              <a:spcAft>
                <a:spcPts val="600"/>
              </a:spcAft>
              <a:buSzPct val="100000"/>
              <a:buChar char="▪"/>
            </a:pPr>
            <a:r>
              <a:rPr lang="en-US" sz="1200" dirty="0">
                <a:solidFill>
                  <a:srgbClr val="1F2430"/>
                </a:solidFill>
                <a:latin typeface="Calibri" pitchFamily="34" charset="0"/>
                <a:ea typeface="Calibri" pitchFamily="34" charset="-122"/>
                <a:cs typeface="Calibri" pitchFamily="34" charset="-120"/>
              </a:rPr>
              <a:t>Activate the emergency system (911).</a:t>
            </a:r>
            <a:endParaRPr lang="en-US" sz="1200" dirty="0"/>
          </a:p>
          <a:p>
            <a:pPr marL="342900" indent="-342900">
              <a:spcAft>
                <a:spcPts val="600"/>
              </a:spcAft>
              <a:buSzPct val="100000"/>
              <a:buChar char="▪"/>
            </a:pPr>
            <a:r>
              <a:rPr lang="en-US" sz="1200" dirty="0">
                <a:solidFill>
                  <a:srgbClr val="1F2430"/>
                </a:solidFill>
                <a:latin typeface="Calibri" pitchFamily="34" charset="0"/>
                <a:ea typeface="Calibri" pitchFamily="34" charset="-122"/>
                <a:cs typeface="Calibri" pitchFamily="34" charset="-120"/>
              </a:rPr>
              <a:t>Place the patient in Trendelenburg position (feet elevated) or recovery position.</a:t>
            </a:r>
            <a:endParaRPr lang="en-US" sz="1200" dirty="0"/>
          </a:p>
          <a:p>
            <a:pPr marL="342900" indent="-342900">
              <a:spcAft>
                <a:spcPts val="600"/>
              </a:spcAft>
              <a:buSzPct val="100000"/>
              <a:buChar char="▪"/>
            </a:pPr>
            <a:r>
              <a:rPr lang="en-US" sz="1200" dirty="0">
                <a:solidFill>
                  <a:srgbClr val="1F2430"/>
                </a:solidFill>
                <a:latin typeface="Calibri" pitchFamily="34" charset="0"/>
                <a:ea typeface="Calibri" pitchFamily="34" charset="-122"/>
                <a:cs typeface="Calibri" pitchFamily="34" charset="-120"/>
              </a:rPr>
              <a:t>Administer oxygen (2 to 4 L/min) if indicated.</a:t>
            </a:r>
            <a:endParaRPr lang="en-US" sz="1200" dirty="0"/>
          </a:p>
          <a:p>
            <a:pPr marL="342900" indent="-342900">
              <a:spcAft>
                <a:spcPts val="600"/>
              </a:spcAft>
              <a:buSzPct val="100000"/>
              <a:buChar char="▪"/>
            </a:pPr>
            <a:r>
              <a:rPr lang="en-US" sz="1200" dirty="0">
                <a:solidFill>
                  <a:srgbClr val="1F2430"/>
                </a:solidFill>
                <a:latin typeface="Calibri" pitchFamily="34" charset="0"/>
                <a:ea typeface="Calibri" pitchFamily="34" charset="-122"/>
                <a:cs typeface="Calibri" pitchFamily="34" charset="-120"/>
              </a:rPr>
              <a:t>Prepare the AED and assist with CPR.</a:t>
            </a:r>
            <a:endParaRPr lang="en-US" sz="1200" dirty="0"/>
          </a:p>
        </p:txBody>
      </p:sp>
      <p:sp>
        <p:nvSpPr>
          <p:cNvPr id="10" name="Shape 8"/>
          <p:cNvSpPr/>
          <p:nvPr/>
        </p:nvSpPr>
        <p:spPr>
          <a:xfrm>
            <a:off x="0" y="0"/>
            <a:ext cx="9144000" cy="54864"/>
          </a:xfrm>
          <a:prstGeom prst="rect">
            <a:avLst/>
          </a:prstGeom>
          <a:solidFill>
            <a:srgbClr val="C9A227"/>
          </a:solidFill>
          <a:ln/>
        </p:spPr>
      </p:sp>
      <p:sp>
        <p:nvSpPr>
          <p:cNvPr id="11" name="Text 9"/>
          <p:cNvSpPr/>
          <p:nvPr/>
        </p:nvSpPr>
        <p:spPr>
          <a:xfrm>
            <a:off x="411480" y="4759452"/>
            <a:ext cx="5486400" cy="274320"/>
          </a:xfrm>
          <a:prstGeom prst="rect">
            <a:avLst/>
          </a:prstGeom>
          <a:noFill/>
          <a:ln/>
        </p:spPr>
        <p:txBody>
          <a:bodyPr wrap="square" rtlCol="0" anchor="ctr"/>
          <a:lstStyle/>
          <a:p>
            <a:pPr indent="0" marL="0">
              <a:buNone/>
            </a:pPr>
            <a:r>
              <a:rPr lang="en-US" sz="900" dirty="0">
                <a:solidFill>
                  <a:srgbClr val="5A6376"/>
                </a:solidFill>
                <a:latin typeface="Calibri" pitchFamily="34" charset="0"/>
                <a:ea typeface="Calibri" pitchFamily="34" charset="-122"/>
                <a:cs typeface="Calibri" pitchFamily="34" charset="-120"/>
              </a:rPr>
              <a:t>Technical Care and Emergencies</a:t>
            </a:r>
            <a:endParaRPr lang="en-US" sz="900" dirty="0"/>
          </a:p>
        </p:txBody>
      </p:sp>
      <p:sp>
        <p:nvSpPr>
          <p:cNvPr id="12" name="Text 10"/>
          <p:cNvSpPr/>
          <p:nvPr/>
        </p:nvSpPr>
        <p:spPr>
          <a:xfrm>
            <a:off x="8275320" y="4759452"/>
            <a:ext cx="45720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60</a:t>
            </a:r>
            <a:endParaRPr lang="en-US" sz="900" dirty="0"/>
          </a:p>
        </p:txBody>
      </p:sp>
      <p:sp>
        <p:nvSpPr>
          <p:cNvPr id="13" name="Text 11"/>
          <p:cNvSpPr/>
          <p:nvPr/>
        </p:nvSpPr>
        <p:spPr>
          <a:xfrm>
            <a:off x="5852160" y="4759452"/>
            <a:ext cx="237744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ICS · Institute of Health Sciences</a:t>
            </a:r>
            <a:endParaRPr lang="en-US" sz="900" dirty="0"/>
          </a:p>
        </p:txBody>
      </p:sp>
      <p:pic>
        <p:nvPicPr>
          <p:cNvPr id="14" name="Image 0" descr="preencoded.png">    </p:cNvPr>
          <p:cNvPicPr>
            <a:picLocks noChangeAspect="1"/>
          </p:cNvPicPr>
          <p:nvPr/>
        </p:nvPicPr>
        <p:blipFill>
          <a:blip r:embed="rId1"/>
          <a:stretch>
            <a:fillRect/>
          </a:stretch>
        </p:blipFill>
        <p:spPr>
          <a:xfrm>
            <a:off x="3566160" y="3017520"/>
            <a:ext cx="2194560" cy="1645920"/>
          </a:xfrm>
          <a:prstGeom prst="rect">
            <a:avLst/>
          </a:prstGeom>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spTree>
      <p:nvGrpSpPr>
        <p:cNvPr id="1" name=""/>
        <p:cNvGrpSpPr/>
        <p:nvPr/>
      </p:nvGrpSpPr>
      <p:grpSpPr>
        <a:xfrm>
          <a:off x="0" y="0"/>
          <a:ext cx="0" cy="0"/>
          <a:chOff x="0" y="0"/>
          <a:chExt cx="0" cy="0"/>
        </a:xfrm>
      </p:grpSpPr>
      <p:sp>
        <p:nvSpPr>
          <p:cNvPr id="2" name="Text 0"/>
          <p:cNvSpPr/>
          <p:nvPr/>
        </p:nvSpPr>
        <p:spPr>
          <a:xfrm>
            <a:off x="411480" y="201168"/>
            <a:ext cx="8321040" cy="228600"/>
          </a:xfrm>
          <a:prstGeom prst="rect">
            <a:avLst/>
          </a:prstGeom>
          <a:noFill/>
          <a:ln/>
        </p:spPr>
        <p:txBody>
          <a:bodyPr wrap="square" rtlCol="0" anchor="ctr"/>
          <a:lstStyle/>
          <a:p>
            <a:pPr indent="0" marL="0">
              <a:buNone/>
            </a:pPr>
            <a:r>
              <a:rPr lang="en-US" sz="1000" b="1" spc="200" kern="0" dirty="0">
                <a:solidFill>
                  <a:srgbClr val="C9A227"/>
                </a:solidFill>
                <a:latin typeface="Calibri" pitchFamily="34" charset="0"/>
                <a:ea typeface="Calibri" pitchFamily="34" charset="-122"/>
                <a:cs typeface="Calibri" pitchFamily="34" charset="-120"/>
              </a:rPr>
              <a:t>TECHNICAL CARE AND EMERGENCIES</a:t>
            </a:r>
            <a:endParaRPr lang="en-US" sz="1000" dirty="0"/>
          </a:p>
        </p:txBody>
      </p:sp>
      <p:sp>
        <p:nvSpPr>
          <p:cNvPr id="3" name="Text 1"/>
          <p:cNvSpPr/>
          <p:nvPr/>
        </p:nvSpPr>
        <p:spPr>
          <a:xfrm>
            <a:off x="411480" y="438912"/>
            <a:ext cx="8321040" cy="502920"/>
          </a:xfrm>
          <a:prstGeom prst="rect">
            <a:avLst/>
          </a:prstGeom>
          <a:noFill/>
          <a:ln/>
        </p:spPr>
        <p:txBody>
          <a:bodyPr wrap="square" rtlCol="0" anchor="ctr"/>
          <a:lstStyle/>
          <a:p>
            <a:pPr indent="0" marL="0">
              <a:buNone/>
            </a:pPr>
            <a:r>
              <a:rPr lang="en-US" sz="2600" b="1" dirty="0">
                <a:solidFill>
                  <a:srgbClr val="16264F"/>
                </a:solidFill>
                <a:latin typeface="Georgia" pitchFamily="34" charset="0"/>
                <a:ea typeface="Georgia" pitchFamily="34" charset="-122"/>
                <a:cs typeface="Georgia" pitchFamily="34" charset="-120"/>
              </a:rPr>
              <a:t>Triage and START System</a:t>
            </a:r>
            <a:endParaRPr lang="en-US" sz="2600" dirty="0"/>
          </a:p>
        </p:txBody>
      </p:sp>
      <p:sp>
        <p:nvSpPr>
          <p:cNvPr id="4" name="Shape 2"/>
          <p:cNvSpPr/>
          <p:nvPr/>
        </p:nvSpPr>
        <p:spPr>
          <a:xfrm>
            <a:off x="457200" y="1051560"/>
            <a:ext cx="3977640" cy="310896"/>
          </a:xfrm>
          <a:prstGeom prst="rect">
            <a:avLst/>
          </a:prstGeom>
          <a:solidFill>
            <a:srgbClr val="16264F"/>
          </a:solidFill>
          <a:ln/>
        </p:spPr>
      </p:sp>
      <p:sp>
        <p:nvSpPr>
          <p:cNvPr id="5" name="Text 3"/>
          <p:cNvSpPr/>
          <p:nvPr/>
        </p:nvSpPr>
        <p:spPr>
          <a:xfrm>
            <a:off x="566928" y="1051560"/>
            <a:ext cx="3749040" cy="310896"/>
          </a:xfrm>
          <a:prstGeom prst="rect">
            <a:avLst/>
          </a:prstGeom>
          <a:noFill/>
          <a:ln/>
        </p:spPr>
        <p:txBody>
          <a:bodyPr wrap="square"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Assessment</a:t>
            </a:r>
            <a:endParaRPr lang="en-US" sz="1200" dirty="0"/>
          </a:p>
        </p:txBody>
      </p:sp>
      <p:sp>
        <p:nvSpPr>
          <p:cNvPr id="6" name="Text 4"/>
          <p:cNvSpPr/>
          <p:nvPr/>
        </p:nvSpPr>
        <p:spPr>
          <a:xfrm>
            <a:off x="457200" y="1472184"/>
            <a:ext cx="3977640" cy="3008376"/>
          </a:xfrm>
          <a:prstGeom prst="rect">
            <a:avLst/>
          </a:prstGeom>
          <a:noFill/>
          <a:ln/>
        </p:spPr>
        <p:txBody>
          <a:bodyPr wrap="square" rtlCol="0" anchor="t"/>
          <a:lstStyle/>
          <a:p>
            <a:pPr marL="342900" indent="-342900">
              <a:spcAft>
                <a:spcPts val="700"/>
              </a:spcAft>
              <a:buSzPct val="100000"/>
              <a:buChar char="▪"/>
            </a:pPr>
            <a:r>
              <a:rPr lang="en-US" sz="1200" dirty="0">
                <a:solidFill>
                  <a:srgbClr val="1F2430"/>
                </a:solidFill>
                <a:latin typeface="Calibri" pitchFamily="34" charset="0"/>
                <a:ea typeface="Calibri" pitchFamily="34" charset="-122"/>
                <a:cs typeface="Calibri" pitchFamily="34" charset="-120"/>
              </a:rPr>
              <a:t>Prioritization of victims in mass casualty incidents.</a:t>
            </a:r>
            <a:endParaRPr lang="en-US" sz="1200" dirty="0"/>
          </a:p>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RPM Assessment (30 seconds)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Respiration.</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Perfusion (radial pulse / capillary refill).</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Mental status.</a:t>
            </a:r>
            <a:endParaRPr lang="en-US" sz="1200" dirty="0"/>
          </a:p>
        </p:txBody>
      </p:sp>
      <p:sp>
        <p:nvSpPr>
          <p:cNvPr id="7" name="Shape 5"/>
          <p:cNvSpPr/>
          <p:nvPr/>
        </p:nvSpPr>
        <p:spPr>
          <a:xfrm>
            <a:off x="4709160" y="1051560"/>
            <a:ext cx="3977640" cy="310896"/>
          </a:xfrm>
          <a:prstGeom prst="rect">
            <a:avLst/>
          </a:prstGeom>
          <a:solidFill>
            <a:srgbClr val="16264F"/>
          </a:solidFill>
          <a:ln/>
        </p:spPr>
      </p:sp>
      <p:sp>
        <p:nvSpPr>
          <p:cNvPr id="8" name="Text 6"/>
          <p:cNvSpPr/>
          <p:nvPr/>
        </p:nvSpPr>
        <p:spPr>
          <a:xfrm>
            <a:off x="4818888" y="1051560"/>
            <a:ext cx="3749040" cy="310896"/>
          </a:xfrm>
          <a:prstGeom prst="rect">
            <a:avLst/>
          </a:prstGeom>
          <a:noFill/>
          <a:ln/>
        </p:spPr>
        <p:txBody>
          <a:bodyPr wrap="square"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Color Coding</a:t>
            </a:r>
            <a:endParaRPr lang="en-US" sz="1200" dirty="0"/>
          </a:p>
        </p:txBody>
      </p:sp>
      <p:sp>
        <p:nvSpPr>
          <p:cNvPr id="9" name="Text 7"/>
          <p:cNvSpPr/>
          <p:nvPr/>
        </p:nvSpPr>
        <p:spPr>
          <a:xfrm>
            <a:off x="4709160" y="1472184"/>
            <a:ext cx="3977640" cy="3008376"/>
          </a:xfrm>
          <a:prstGeom prst="rect">
            <a:avLst/>
          </a:prstGeom>
          <a:noFill/>
          <a:ln/>
        </p:spPr>
        <p:txBody>
          <a:bodyPr wrap="square" rtlCol="0" anchor="t"/>
          <a:lstStyle/>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Red (Priority 1): immediate. Treatable life-threatening risk.</a:t>
            </a:r>
            <a:endParaRPr lang="en-US" sz="1200" dirty="0"/>
          </a:p>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Yellow (Priority 2): delayed. Serious but stable injuries.</a:t>
            </a:r>
            <a:endParaRPr lang="en-US" sz="1200" dirty="0"/>
          </a:p>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Green (Priority 3): "walking wounded". Can walk.</a:t>
            </a:r>
            <a:endParaRPr lang="en-US" sz="1200" dirty="0"/>
          </a:p>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Black: deceased or injuries incompatible with life.</a:t>
            </a:r>
            <a:endParaRPr lang="en-US" sz="1200" dirty="0"/>
          </a:p>
        </p:txBody>
      </p:sp>
      <p:sp>
        <p:nvSpPr>
          <p:cNvPr id="10" name="Shape 8"/>
          <p:cNvSpPr/>
          <p:nvPr/>
        </p:nvSpPr>
        <p:spPr>
          <a:xfrm>
            <a:off x="0" y="0"/>
            <a:ext cx="9144000" cy="54864"/>
          </a:xfrm>
          <a:prstGeom prst="rect">
            <a:avLst/>
          </a:prstGeom>
          <a:solidFill>
            <a:srgbClr val="C9A227"/>
          </a:solidFill>
          <a:ln/>
        </p:spPr>
      </p:sp>
      <p:sp>
        <p:nvSpPr>
          <p:cNvPr id="11" name="Text 9"/>
          <p:cNvSpPr/>
          <p:nvPr/>
        </p:nvSpPr>
        <p:spPr>
          <a:xfrm>
            <a:off x="411480" y="4759452"/>
            <a:ext cx="5486400" cy="274320"/>
          </a:xfrm>
          <a:prstGeom prst="rect">
            <a:avLst/>
          </a:prstGeom>
          <a:noFill/>
          <a:ln/>
        </p:spPr>
        <p:txBody>
          <a:bodyPr wrap="square" rtlCol="0" anchor="ctr"/>
          <a:lstStyle/>
          <a:p>
            <a:pPr indent="0" marL="0">
              <a:buNone/>
            </a:pPr>
            <a:r>
              <a:rPr lang="en-US" sz="900" dirty="0">
                <a:solidFill>
                  <a:srgbClr val="5A6376"/>
                </a:solidFill>
                <a:latin typeface="Calibri" pitchFamily="34" charset="0"/>
                <a:ea typeface="Calibri" pitchFamily="34" charset="-122"/>
                <a:cs typeface="Calibri" pitchFamily="34" charset="-120"/>
              </a:rPr>
              <a:t>Technical Care and Emergencies</a:t>
            </a:r>
            <a:endParaRPr lang="en-US" sz="900" dirty="0"/>
          </a:p>
        </p:txBody>
      </p:sp>
      <p:sp>
        <p:nvSpPr>
          <p:cNvPr id="12" name="Text 10"/>
          <p:cNvSpPr/>
          <p:nvPr/>
        </p:nvSpPr>
        <p:spPr>
          <a:xfrm>
            <a:off x="8275320" y="4759452"/>
            <a:ext cx="45720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61</a:t>
            </a:r>
            <a:endParaRPr lang="en-US" sz="900" dirty="0"/>
          </a:p>
        </p:txBody>
      </p:sp>
      <p:sp>
        <p:nvSpPr>
          <p:cNvPr id="13" name="Text 11"/>
          <p:cNvSpPr/>
          <p:nvPr/>
        </p:nvSpPr>
        <p:spPr>
          <a:xfrm>
            <a:off x="5852160" y="4759452"/>
            <a:ext cx="237744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ICS · Institute of Health Sciences</a:t>
            </a:r>
            <a:endParaRPr lang="en-US" sz="900" dirty="0"/>
          </a:p>
        </p:txBody>
      </p:sp>
      <p:pic>
        <p:nvPicPr>
          <p:cNvPr id="14" name="Image 0" descr="preencoded.png">    </p:cNvPr>
          <p:cNvPicPr>
            <a:picLocks noChangeAspect="1"/>
          </p:cNvPicPr>
          <p:nvPr/>
        </p:nvPicPr>
        <p:blipFill>
          <a:blip r:embed="rId1"/>
          <a:stretch>
            <a:fillRect/>
          </a:stretch>
        </p:blipFill>
        <p:spPr>
          <a:xfrm>
            <a:off x="2834640" y="3566160"/>
            <a:ext cx="3474720" cy="914400"/>
          </a:xfrm>
          <a:prstGeom prst="rect">
            <a:avLst/>
          </a:prstGeom>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spTree>
      <p:nvGrpSpPr>
        <p:cNvPr id="1" name=""/>
        <p:cNvGrpSpPr/>
        <p:nvPr/>
      </p:nvGrpSpPr>
      <p:grpSpPr>
        <a:xfrm>
          <a:off x="0" y="0"/>
          <a:ext cx="0" cy="0"/>
          <a:chOff x="0" y="0"/>
          <a:chExt cx="0" cy="0"/>
        </a:xfrm>
      </p:grpSpPr>
      <p:sp>
        <p:nvSpPr>
          <p:cNvPr id="2" name="Text 0"/>
          <p:cNvSpPr/>
          <p:nvPr/>
        </p:nvSpPr>
        <p:spPr>
          <a:xfrm>
            <a:off x="411480" y="201168"/>
            <a:ext cx="8321040" cy="228600"/>
          </a:xfrm>
          <a:prstGeom prst="rect">
            <a:avLst/>
          </a:prstGeom>
          <a:noFill/>
          <a:ln/>
        </p:spPr>
        <p:txBody>
          <a:bodyPr wrap="square" rtlCol="0" anchor="ctr"/>
          <a:lstStyle/>
          <a:p>
            <a:pPr indent="0" marL="0">
              <a:buNone/>
            </a:pPr>
            <a:r>
              <a:rPr lang="en-US" sz="1000" b="1" spc="200" kern="0" dirty="0">
                <a:solidFill>
                  <a:srgbClr val="C9A227"/>
                </a:solidFill>
                <a:latin typeface="Calibri" pitchFamily="34" charset="0"/>
                <a:ea typeface="Calibri" pitchFamily="34" charset="-122"/>
                <a:cs typeface="Calibri" pitchFamily="34" charset="-120"/>
              </a:rPr>
              <a:t>TECHNICAL CARE AND EMERGENCIES</a:t>
            </a:r>
            <a:endParaRPr lang="en-US" sz="1000" dirty="0"/>
          </a:p>
        </p:txBody>
      </p:sp>
      <p:sp>
        <p:nvSpPr>
          <p:cNvPr id="3" name="Text 1"/>
          <p:cNvSpPr/>
          <p:nvPr/>
        </p:nvSpPr>
        <p:spPr>
          <a:xfrm>
            <a:off x="411480" y="438912"/>
            <a:ext cx="8321040" cy="502920"/>
          </a:xfrm>
          <a:prstGeom prst="rect">
            <a:avLst/>
          </a:prstGeom>
          <a:noFill/>
          <a:ln/>
        </p:spPr>
        <p:txBody>
          <a:bodyPr wrap="square" rtlCol="0" anchor="ctr"/>
          <a:lstStyle/>
          <a:p>
            <a:pPr indent="0" marL="0">
              <a:buNone/>
            </a:pPr>
            <a:r>
              <a:rPr lang="en-US" sz="2600" b="1" dirty="0">
                <a:solidFill>
                  <a:srgbClr val="16264F"/>
                </a:solidFill>
                <a:latin typeface="Georgia" pitchFamily="34" charset="0"/>
                <a:ea typeface="Georgia" pitchFamily="34" charset="-122"/>
                <a:cs typeface="Georgia" pitchFamily="34" charset="-120"/>
              </a:rPr>
              <a:t>First Aid: Burns and Choking</a:t>
            </a:r>
            <a:endParaRPr lang="en-US" sz="2600" dirty="0"/>
          </a:p>
        </p:txBody>
      </p:sp>
      <p:sp>
        <p:nvSpPr>
          <p:cNvPr id="4" name="Shape 2"/>
          <p:cNvSpPr/>
          <p:nvPr/>
        </p:nvSpPr>
        <p:spPr>
          <a:xfrm>
            <a:off x="457200" y="1051560"/>
            <a:ext cx="3977640" cy="310896"/>
          </a:xfrm>
          <a:prstGeom prst="rect">
            <a:avLst/>
          </a:prstGeom>
          <a:solidFill>
            <a:srgbClr val="16264F"/>
          </a:solidFill>
          <a:ln/>
        </p:spPr>
      </p:sp>
      <p:sp>
        <p:nvSpPr>
          <p:cNvPr id="5" name="Text 3"/>
          <p:cNvSpPr/>
          <p:nvPr/>
        </p:nvSpPr>
        <p:spPr>
          <a:xfrm>
            <a:off x="566928" y="1051560"/>
            <a:ext cx="3749040" cy="310896"/>
          </a:xfrm>
          <a:prstGeom prst="rect">
            <a:avLst/>
          </a:prstGeom>
          <a:noFill/>
          <a:ln/>
        </p:spPr>
        <p:txBody>
          <a:bodyPr wrap="square"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Burns</a:t>
            </a:r>
            <a:endParaRPr lang="en-US" sz="1200" dirty="0"/>
          </a:p>
        </p:txBody>
      </p:sp>
      <p:sp>
        <p:nvSpPr>
          <p:cNvPr id="6" name="Text 4"/>
          <p:cNvSpPr/>
          <p:nvPr/>
        </p:nvSpPr>
        <p:spPr>
          <a:xfrm>
            <a:off x="457200" y="1472184"/>
            <a:ext cx="3977640" cy="3008376"/>
          </a:xfrm>
          <a:prstGeom prst="rect">
            <a:avLst/>
          </a:prstGeom>
          <a:noFill/>
          <a:ln/>
        </p:spPr>
        <p:txBody>
          <a:bodyPr wrap="square" rtlCol="0" anchor="t"/>
          <a:lstStyle/>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Rule of Nines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Evaluates the % of total body surface area (TBSA) to decide transfer to a burn unit.</a:t>
            </a:r>
            <a:endParaRPr lang="en-US" sz="1200" dirty="0"/>
          </a:p>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Treatment</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Cold water for 20 minutes.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DO NOT use ice or butter.</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Cover with loose sterile gauze.</a:t>
            </a:r>
            <a:endParaRPr lang="en-US" sz="1200" dirty="0"/>
          </a:p>
        </p:txBody>
      </p:sp>
      <p:sp>
        <p:nvSpPr>
          <p:cNvPr id="7" name="Shape 5"/>
          <p:cNvSpPr/>
          <p:nvPr/>
        </p:nvSpPr>
        <p:spPr>
          <a:xfrm>
            <a:off x="4709160" y="1051560"/>
            <a:ext cx="3977640" cy="310896"/>
          </a:xfrm>
          <a:prstGeom prst="rect">
            <a:avLst/>
          </a:prstGeom>
          <a:solidFill>
            <a:srgbClr val="16264F"/>
          </a:solidFill>
          <a:ln/>
        </p:spPr>
      </p:sp>
      <p:sp>
        <p:nvSpPr>
          <p:cNvPr id="8" name="Text 6"/>
          <p:cNvSpPr/>
          <p:nvPr/>
        </p:nvSpPr>
        <p:spPr>
          <a:xfrm>
            <a:off x="4818888" y="1051560"/>
            <a:ext cx="3749040" cy="310896"/>
          </a:xfrm>
          <a:prstGeom prst="rect">
            <a:avLst/>
          </a:prstGeom>
          <a:noFill/>
          <a:ln/>
        </p:spPr>
        <p:txBody>
          <a:bodyPr wrap="square"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Asphyxia (Choking)</a:t>
            </a:r>
            <a:endParaRPr lang="en-US" sz="1200" dirty="0"/>
          </a:p>
        </p:txBody>
      </p:sp>
      <p:sp>
        <p:nvSpPr>
          <p:cNvPr id="9" name="Text 7"/>
          <p:cNvSpPr/>
          <p:nvPr/>
        </p:nvSpPr>
        <p:spPr>
          <a:xfrm>
            <a:off x="4709160" y="1472184"/>
            <a:ext cx="3977640" cy="3008376"/>
          </a:xfrm>
          <a:prstGeom prst="rect">
            <a:avLst/>
          </a:prstGeom>
          <a:noFill/>
          <a:ln/>
        </p:spPr>
        <p:txBody>
          <a:bodyPr wrap="square" rtlCol="0" anchor="t"/>
          <a:lstStyle/>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Universal sign: hands to throat.</a:t>
            </a:r>
            <a:endParaRPr lang="en-US" sz="1200" dirty="0"/>
          </a:p>
          <a:p>
            <a:pPr marL="342900" indent="-342900">
              <a:spcAft>
                <a:spcPts val="600"/>
              </a:spcAft>
              <a:buSzPct val="100000"/>
              <a:buChar char="▪"/>
            </a:pPr>
            <a:r>
              <a:rPr lang="en-US" sz="1200" dirty="0">
                <a:solidFill>
                  <a:srgbClr val="1F2430"/>
                </a:solidFill>
                <a:latin typeface="Calibri" pitchFamily="34" charset="0"/>
                <a:ea typeface="Calibri" pitchFamily="34" charset="-122"/>
                <a:cs typeface="Calibri" pitchFamily="34" charset="-120"/>
              </a:rPr>
              <a:t>Heimlich maneuver: subdiaphragmatic compressions until the object is expelled or the patient loses consciousness.</a:t>
            </a:r>
            <a:endParaRPr lang="en-US" sz="1200" dirty="0"/>
          </a:p>
          <a:p>
            <a:pPr marL="342900" indent="-342900">
              <a:spcAft>
                <a:spcPts val="600"/>
              </a:spcAft>
              <a:buSzPct val="100000"/>
              <a:buChar char="▪"/>
            </a:pPr>
            <a:r>
              <a:rPr lang="en-US" sz="1200" dirty="0">
                <a:solidFill>
                  <a:srgbClr val="1F2430"/>
                </a:solidFill>
                <a:latin typeface="Calibri" pitchFamily="34" charset="0"/>
                <a:ea typeface="Calibri" pitchFamily="34" charset="-122"/>
                <a:cs typeface="Calibri" pitchFamily="34" charset="-120"/>
              </a:rPr>
              <a:t>Unconscious: initiate CPR and perform a finger sweep if the object is visible.</a:t>
            </a:r>
            <a:endParaRPr lang="en-US" sz="1200" dirty="0"/>
          </a:p>
        </p:txBody>
      </p:sp>
      <p:sp>
        <p:nvSpPr>
          <p:cNvPr id="10" name="Shape 8"/>
          <p:cNvSpPr/>
          <p:nvPr/>
        </p:nvSpPr>
        <p:spPr>
          <a:xfrm>
            <a:off x="0" y="0"/>
            <a:ext cx="9144000" cy="54864"/>
          </a:xfrm>
          <a:prstGeom prst="rect">
            <a:avLst/>
          </a:prstGeom>
          <a:solidFill>
            <a:srgbClr val="C9A227"/>
          </a:solidFill>
          <a:ln/>
        </p:spPr>
      </p:sp>
      <p:sp>
        <p:nvSpPr>
          <p:cNvPr id="11" name="Text 9"/>
          <p:cNvSpPr/>
          <p:nvPr/>
        </p:nvSpPr>
        <p:spPr>
          <a:xfrm>
            <a:off x="411480" y="4759452"/>
            <a:ext cx="5486400" cy="274320"/>
          </a:xfrm>
          <a:prstGeom prst="rect">
            <a:avLst/>
          </a:prstGeom>
          <a:noFill/>
          <a:ln/>
        </p:spPr>
        <p:txBody>
          <a:bodyPr wrap="square" rtlCol="0" anchor="ctr"/>
          <a:lstStyle/>
          <a:p>
            <a:pPr indent="0" marL="0">
              <a:buNone/>
            </a:pPr>
            <a:r>
              <a:rPr lang="en-US" sz="900" dirty="0">
                <a:solidFill>
                  <a:srgbClr val="5A6376"/>
                </a:solidFill>
                <a:latin typeface="Calibri" pitchFamily="34" charset="0"/>
                <a:ea typeface="Calibri" pitchFamily="34" charset="-122"/>
                <a:cs typeface="Calibri" pitchFamily="34" charset="-120"/>
              </a:rPr>
              <a:t>Technical Care and Emergencies</a:t>
            </a:r>
            <a:endParaRPr lang="en-US" sz="900" dirty="0"/>
          </a:p>
        </p:txBody>
      </p:sp>
      <p:sp>
        <p:nvSpPr>
          <p:cNvPr id="12" name="Text 10"/>
          <p:cNvSpPr/>
          <p:nvPr/>
        </p:nvSpPr>
        <p:spPr>
          <a:xfrm>
            <a:off x="8275320" y="4759452"/>
            <a:ext cx="45720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62</a:t>
            </a:r>
            <a:endParaRPr lang="en-US" sz="900" dirty="0"/>
          </a:p>
        </p:txBody>
      </p:sp>
      <p:sp>
        <p:nvSpPr>
          <p:cNvPr id="13" name="Text 11"/>
          <p:cNvSpPr/>
          <p:nvPr/>
        </p:nvSpPr>
        <p:spPr>
          <a:xfrm>
            <a:off x="5852160" y="4759452"/>
            <a:ext cx="237744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ICS · Institute of Health Sciences</a:t>
            </a:r>
            <a:endParaRPr lang="en-US" sz="900" dirty="0"/>
          </a:p>
        </p:txBody>
      </p:sp>
      <p:pic>
        <p:nvPicPr>
          <p:cNvPr id="14" name="Image 0" descr="preencoded.png">    </p:cNvPr>
          <p:cNvPicPr>
            <a:picLocks noChangeAspect="1"/>
          </p:cNvPicPr>
          <p:nvPr/>
        </p:nvPicPr>
        <p:blipFill>
          <a:blip r:embed="rId1"/>
          <a:stretch>
            <a:fillRect/>
          </a:stretch>
        </p:blipFill>
        <p:spPr>
          <a:xfrm>
            <a:off x="1234440" y="3291840"/>
            <a:ext cx="1828800" cy="1179576"/>
          </a:xfrm>
          <a:prstGeom prst="rect">
            <a:avLst/>
          </a:prstGeom>
        </p:spPr>
      </p:pic>
      <p:pic>
        <p:nvPicPr>
          <p:cNvPr id="15" name="Image 1" descr="preencoded.png">    </p:cNvPr>
          <p:cNvPicPr>
            <a:picLocks noChangeAspect="1"/>
          </p:cNvPicPr>
          <p:nvPr/>
        </p:nvPicPr>
        <p:blipFill>
          <a:blip r:embed="rId2"/>
          <a:stretch>
            <a:fillRect/>
          </a:stretch>
        </p:blipFill>
        <p:spPr>
          <a:xfrm>
            <a:off x="5486400" y="3063240"/>
            <a:ext cx="1417320" cy="1417320"/>
          </a:xfrm>
          <a:prstGeom prst="rect">
            <a:avLst/>
          </a:prstGeom>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spTree>
      <p:nvGrpSpPr>
        <p:cNvPr id="1" name=""/>
        <p:cNvGrpSpPr/>
        <p:nvPr/>
      </p:nvGrpSpPr>
      <p:grpSpPr>
        <a:xfrm>
          <a:off x="0" y="0"/>
          <a:ext cx="0" cy="0"/>
          <a:chOff x="0" y="0"/>
          <a:chExt cx="0" cy="0"/>
        </a:xfrm>
      </p:grpSpPr>
      <p:sp>
        <p:nvSpPr>
          <p:cNvPr id="2" name="Text 0"/>
          <p:cNvSpPr/>
          <p:nvPr/>
        </p:nvSpPr>
        <p:spPr>
          <a:xfrm>
            <a:off x="411480" y="201168"/>
            <a:ext cx="8321040" cy="228600"/>
          </a:xfrm>
          <a:prstGeom prst="rect">
            <a:avLst/>
          </a:prstGeom>
          <a:noFill/>
          <a:ln/>
        </p:spPr>
        <p:txBody>
          <a:bodyPr wrap="square" rtlCol="0" anchor="ctr"/>
          <a:lstStyle/>
          <a:p>
            <a:pPr indent="0" marL="0">
              <a:buNone/>
            </a:pPr>
            <a:r>
              <a:rPr lang="en-US" sz="1000" b="1" spc="200" kern="0" dirty="0">
                <a:solidFill>
                  <a:srgbClr val="C9A227"/>
                </a:solidFill>
                <a:latin typeface="Calibri" pitchFamily="34" charset="0"/>
                <a:ea typeface="Calibri" pitchFamily="34" charset="-122"/>
                <a:cs typeface="Calibri" pitchFamily="34" charset="-120"/>
              </a:rPr>
              <a:t>TECHNICAL CARE AND EMERGENCIES</a:t>
            </a:r>
            <a:endParaRPr lang="en-US" sz="1000" dirty="0"/>
          </a:p>
        </p:txBody>
      </p:sp>
      <p:sp>
        <p:nvSpPr>
          <p:cNvPr id="3" name="Text 1"/>
          <p:cNvSpPr/>
          <p:nvPr/>
        </p:nvSpPr>
        <p:spPr>
          <a:xfrm>
            <a:off x="411480" y="438912"/>
            <a:ext cx="8321040" cy="502920"/>
          </a:xfrm>
          <a:prstGeom prst="rect">
            <a:avLst/>
          </a:prstGeom>
          <a:noFill/>
          <a:ln/>
        </p:spPr>
        <p:txBody>
          <a:bodyPr wrap="square" rtlCol="0" anchor="ctr"/>
          <a:lstStyle/>
          <a:p>
            <a:pPr indent="0" marL="0">
              <a:buNone/>
            </a:pPr>
            <a:r>
              <a:rPr lang="en-US" sz="2600" b="1" dirty="0">
                <a:solidFill>
                  <a:srgbClr val="16264F"/>
                </a:solidFill>
                <a:latin typeface="Georgia" pitchFamily="34" charset="0"/>
                <a:ea typeface="Georgia" pitchFamily="34" charset="-122"/>
                <a:cs typeface="Georgia" pitchFamily="34" charset="-120"/>
              </a:rPr>
              <a:t>Diabetic coma vs. insulin shock</a:t>
            </a:r>
            <a:endParaRPr lang="en-US" sz="2600" dirty="0"/>
          </a:p>
        </p:txBody>
      </p:sp>
      <p:graphicFrame>
        <p:nvGraphicFramePr>
          <p:cNvPr id="64" name="Table 0"/>
          <p:cNvGraphicFramePr>
            <a:graphicFrameLocks noGrp="1"/>
          </p:cNvGraphicFramePr>
          <p:nvPr>
            <p:extLst>
              <p:ext uri="{D42A27DB-BD31-4B8C-83A1-F6EECF244321}">
                <p14:modId xmlns:p14="http://schemas.microsoft.com/office/powerpoint/2010/main" val="1579011935"/>
              </p:ext>
            </p:extLst>
          </p:nvPr>
        </p:nvGraphicFramePr>
        <p:xfrm>
          <a:off x="457200" y="1097280"/>
          <a:ext cx="8229600" cy="914400"/>
        </p:xfrm>
        <a:graphic>
          <a:graphicData uri="http://schemas.openxmlformats.org/drawingml/2006/table">
            <a:tbl>
              <a:tblPr/>
              <a:tblGrid>
                <a:gridCol w="1645920"/>
                <a:gridCol w="3291840"/>
                <a:gridCol w="3291840"/>
              </a:tblGrid>
              <a:tr h="0">
                <a:tc>
                  <a:txBody>
                    <a:bodyPr/>
                    <a:lstStyle/>
                    <a:p>
                      <a:pPr algn="ctr" indent="0" marL="0">
                        <a:buNone/>
                      </a:pPr>
                      <a:r>
                        <a:rPr lang="en-US" sz="1100" b="1" dirty="0">
                          <a:solidFill>
                            <a:srgbClr val="FFFFFF"/>
                          </a:solidFill>
                          <a:latin typeface="Calibri" pitchFamily="34" charset="0"/>
                          <a:ea typeface="Calibri" pitchFamily="34" charset="-122"/>
                          <a:cs typeface="Calibri" pitchFamily="34" charset="-120"/>
                        </a:rPr>
                        <a:t>Characteristic</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16264F"/>
                    </a:solidFill>
                  </a:tcPr>
                </a:tc>
                <a:tc>
                  <a:txBody>
                    <a:bodyPr/>
                    <a:lstStyle/>
                    <a:p>
                      <a:pPr algn="ctr" indent="0" marL="0">
                        <a:buNone/>
                      </a:pPr>
                      <a:r>
                        <a:rPr lang="en-US" sz="1100" b="1" dirty="0">
                          <a:solidFill>
                            <a:srgbClr val="FFFFFF"/>
                          </a:solidFill>
                          <a:latin typeface="Calibri" pitchFamily="34" charset="0"/>
                          <a:ea typeface="Calibri" pitchFamily="34" charset="-122"/>
                          <a:cs typeface="Calibri" pitchFamily="34" charset="-120"/>
                        </a:rPr>
                        <a:t>Diabetic coma (hyperglycemia)</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16264F"/>
                    </a:solidFill>
                  </a:tcPr>
                </a:tc>
                <a:tc>
                  <a:txBody>
                    <a:bodyPr/>
                    <a:lstStyle/>
                    <a:p>
                      <a:pPr algn="ctr" indent="0" marL="0">
                        <a:buNone/>
                      </a:pPr>
                      <a:r>
                        <a:rPr lang="en-US" sz="1100" b="1" dirty="0">
                          <a:solidFill>
                            <a:srgbClr val="FFFFFF"/>
                          </a:solidFill>
                          <a:latin typeface="Calibri" pitchFamily="34" charset="0"/>
                          <a:ea typeface="Calibri" pitchFamily="34" charset="-122"/>
                          <a:cs typeface="Calibri" pitchFamily="34" charset="-120"/>
                        </a:rPr>
                        <a:t>Insulin shock (hypoglycemia)</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16264F"/>
                    </a:solidFill>
                  </a:tcPr>
                </a:tc>
              </a:tr>
              <a:tr h="0">
                <a:tc>
                  <a:txBody>
                    <a:bodyPr/>
                    <a:lstStyle/>
                    <a:p>
                      <a:pPr algn="l" indent="0" marL="0">
                        <a:buNone/>
                      </a:pPr>
                      <a:r>
                        <a:rPr lang="en-US" sz="1100" b="1" dirty="0">
                          <a:solidFill>
                            <a:srgbClr val="1F2430"/>
                          </a:solidFill>
                          <a:latin typeface="Calibri" pitchFamily="34" charset="0"/>
                          <a:ea typeface="Calibri" pitchFamily="34" charset="-122"/>
                          <a:cs typeface="Calibri" pitchFamily="34" charset="-120"/>
                        </a:rPr>
                        <a:t>Cause</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Excess sugar / lack of insulin</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Lack of sugar (&lt;70 mg/dL) / excessive exercise</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r>
              <a:tr h="0">
                <a:tc>
                  <a:txBody>
                    <a:bodyPr/>
                    <a:lstStyle/>
                    <a:p>
                      <a:pPr algn="l" indent="0" marL="0">
                        <a:buNone/>
                      </a:pPr>
                      <a:r>
                        <a:rPr lang="en-US" sz="1100" b="1" dirty="0">
                          <a:solidFill>
                            <a:srgbClr val="1F2430"/>
                          </a:solidFill>
                          <a:latin typeface="Calibri" pitchFamily="34" charset="0"/>
                          <a:ea typeface="Calibri" pitchFamily="34" charset="-122"/>
                          <a:cs typeface="Calibri" pitchFamily="34" charset="-120"/>
                        </a:rPr>
                        <a:t>Symptoms</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2F4F8"/>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Thirst, nausea, abdominal pain, confusion</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2F4F8"/>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Nervousness, hunger, tremors, irritability</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2F4F8"/>
                    </a:solidFill>
                  </a:tcPr>
                </a:tc>
              </a:tr>
              <a:tr h="0">
                <a:tc>
                  <a:txBody>
                    <a:bodyPr/>
                    <a:lstStyle/>
                    <a:p>
                      <a:pPr algn="l" indent="0" marL="0">
                        <a:buNone/>
                      </a:pPr>
                      <a:r>
                        <a:rPr lang="en-US" sz="1100" b="1" dirty="0">
                          <a:solidFill>
                            <a:srgbClr val="1F2430"/>
                          </a:solidFill>
                          <a:latin typeface="Calibri" pitchFamily="34" charset="0"/>
                          <a:ea typeface="Calibri" pitchFamily="34" charset="-122"/>
                          <a:cs typeface="Calibri" pitchFamily="34" charset="-120"/>
                        </a:rPr>
                        <a:t>Signs</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Dry, red skin, fruity breath, ketones in urine</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Cold sweat, pale skin, rapid loss of consciousness</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r>
              <a:tr h="0">
                <a:tc>
                  <a:txBody>
                    <a:bodyPr/>
                    <a:lstStyle/>
                    <a:p>
                      <a:pPr algn="l" indent="0" marL="0">
                        <a:buNone/>
                      </a:pPr>
                      <a:r>
                        <a:rPr lang="en-US" sz="1100" b="1" dirty="0">
                          <a:solidFill>
                            <a:srgbClr val="1F2430"/>
                          </a:solidFill>
                          <a:latin typeface="Calibri" pitchFamily="34" charset="0"/>
                          <a:ea typeface="Calibri" pitchFamily="34" charset="-122"/>
                          <a:cs typeface="Calibri" pitchFamily="34" charset="-120"/>
                        </a:rPr>
                        <a:t>Action</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2F4F8"/>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Inform physician; requires insulin and rehydration</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2F4F8"/>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Rule of 15: 15 g carbohydrates, re-evaluate in 15 min</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2F4F8"/>
                    </a:solidFill>
                  </a:tcPr>
                </a:tc>
              </a:tr>
            </a:tbl>
          </a:graphicData>
        </a:graphic>
      </p:graphicFrame>
      <p:sp>
        <p:nvSpPr>
          <p:cNvPr id="5" name="Text 2"/>
          <p:cNvSpPr/>
          <p:nvPr/>
        </p:nvSpPr>
        <p:spPr>
          <a:xfrm>
            <a:off x="457200" y="3246120"/>
            <a:ext cx="8229600" cy="320040"/>
          </a:xfrm>
          <a:prstGeom prst="rect">
            <a:avLst/>
          </a:prstGeom>
          <a:noFill/>
          <a:ln/>
        </p:spPr>
        <p:txBody>
          <a:bodyPr wrap="square" rtlCol="0" anchor="ctr"/>
          <a:lstStyle/>
          <a:p>
            <a:pPr indent="0" marL="0">
              <a:buNone/>
            </a:pPr>
            <a:r>
              <a:rPr lang="en-US" sz="1000" i="1" dirty="0">
                <a:solidFill>
                  <a:srgbClr val="5A6376"/>
                </a:solidFill>
                <a:latin typeface="Calibri" pitchFamily="34" charset="0"/>
                <a:ea typeface="Calibri" pitchFamily="34" charset="-122"/>
                <a:cs typeface="Calibri" pitchFamily="34" charset="-120"/>
              </a:rPr>
              <a:t>It is vital to distinguish between excess and lack of sugar to save the patient's life.</a:t>
            </a:r>
            <a:endParaRPr lang="en-US" sz="1000" dirty="0"/>
          </a:p>
        </p:txBody>
      </p:sp>
      <p:sp>
        <p:nvSpPr>
          <p:cNvPr id="6" name="Shape 3"/>
          <p:cNvSpPr/>
          <p:nvPr/>
        </p:nvSpPr>
        <p:spPr>
          <a:xfrm>
            <a:off x="0" y="0"/>
            <a:ext cx="9144000" cy="54864"/>
          </a:xfrm>
          <a:prstGeom prst="rect">
            <a:avLst/>
          </a:prstGeom>
          <a:solidFill>
            <a:srgbClr val="C9A227"/>
          </a:solidFill>
          <a:ln/>
        </p:spPr>
      </p:sp>
      <p:sp>
        <p:nvSpPr>
          <p:cNvPr id="7" name="Text 4"/>
          <p:cNvSpPr/>
          <p:nvPr/>
        </p:nvSpPr>
        <p:spPr>
          <a:xfrm>
            <a:off x="411480" y="4759452"/>
            <a:ext cx="5486400" cy="274320"/>
          </a:xfrm>
          <a:prstGeom prst="rect">
            <a:avLst/>
          </a:prstGeom>
          <a:noFill/>
          <a:ln/>
        </p:spPr>
        <p:txBody>
          <a:bodyPr wrap="square" rtlCol="0" anchor="ctr"/>
          <a:lstStyle/>
          <a:p>
            <a:pPr indent="0" marL="0">
              <a:buNone/>
            </a:pPr>
            <a:r>
              <a:rPr lang="en-US" sz="900" dirty="0">
                <a:solidFill>
                  <a:srgbClr val="5A6376"/>
                </a:solidFill>
                <a:latin typeface="Calibri" pitchFamily="34" charset="0"/>
                <a:ea typeface="Calibri" pitchFamily="34" charset="-122"/>
                <a:cs typeface="Calibri" pitchFamily="34" charset="-120"/>
              </a:rPr>
              <a:t>Technical Care and Emergencies</a:t>
            </a:r>
            <a:endParaRPr lang="en-US" sz="900" dirty="0"/>
          </a:p>
        </p:txBody>
      </p:sp>
      <p:sp>
        <p:nvSpPr>
          <p:cNvPr id="8" name="Text 5"/>
          <p:cNvSpPr/>
          <p:nvPr/>
        </p:nvSpPr>
        <p:spPr>
          <a:xfrm>
            <a:off x="8275320" y="4759452"/>
            <a:ext cx="45720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63</a:t>
            </a:r>
            <a:endParaRPr lang="en-US" sz="900" dirty="0"/>
          </a:p>
        </p:txBody>
      </p:sp>
      <p:sp>
        <p:nvSpPr>
          <p:cNvPr id="9" name="Text 6"/>
          <p:cNvSpPr/>
          <p:nvPr/>
        </p:nvSpPr>
        <p:spPr>
          <a:xfrm>
            <a:off x="5852160" y="4759452"/>
            <a:ext cx="237744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ICS · Institute of Health Sciences</a:t>
            </a:r>
            <a:endParaRPr lang="en-US" sz="900" dirty="0"/>
          </a:p>
        </p:txBody>
      </p:sp>
      <p:pic>
        <p:nvPicPr>
          <p:cNvPr id="10" name="Image 0" descr="preencoded.png">    </p:cNvPr>
          <p:cNvPicPr>
            <a:picLocks noChangeAspect="1"/>
          </p:cNvPicPr>
          <p:nvPr/>
        </p:nvPicPr>
        <p:blipFill>
          <a:blip r:embed="rId1"/>
          <a:stretch>
            <a:fillRect/>
          </a:stretch>
        </p:blipFill>
        <p:spPr>
          <a:xfrm>
            <a:off x="6309360" y="3291840"/>
            <a:ext cx="1554480" cy="1170432"/>
          </a:xfrm>
          <a:prstGeom prst="rect">
            <a:avLst/>
          </a:prstGeom>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spTree>
      <p:nvGrpSpPr>
        <p:cNvPr id="1" name=""/>
        <p:cNvGrpSpPr/>
        <p:nvPr/>
      </p:nvGrpSpPr>
      <p:grpSpPr>
        <a:xfrm>
          <a:off x="0" y="0"/>
          <a:ext cx="0" cy="0"/>
          <a:chOff x="0" y="0"/>
          <a:chExt cx="0" cy="0"/>
        </a:xfrm>
      </p:grpSpPr>
      <p:sp>
        <p:nvSpPr>
          <p:cNvPr id="2" name="Text 0"/>
          <p:cNvSpPr/>
          <p:nvPr/>
        </p:nvSpPr>
        <p:spPr>
          <a:xfrm>
            <a:off x="411480" y="201168"/>
            <a:ext cx="8321040" cy="228600"/>
          </a:xfrm>
          <a:prstGeom prst="rect">
            <a:avLst/>
          </a:prstGeom>
          <a:noFill/>
          <a:ln/>
        </p:spPr>
        <p:txBody>
          <a:bodyPr wrap="square" rtlCol="0" anchor="ctr"/>
          <a:lstStyle/>
          <a:p>
            <a:pPr indent="0" marL="0">
              <a:buNone/>
            </a:pPr>
            <a:r>
              <a:rPr lang="en-US" sz="1000" b="1" spc="200" kern="0" dirty="0">
                <a:solidFill>
                  <a:srgbClr val="C9A227"/>
                </a:solidFill>
                <a:latin typeface="Calibri" pitchFamily="34" charset="0"/>
                <a:ea typeface="Calibri" pitchFamily="34" charset="-122"/>
                <a:cs typeface="Calibri" pitchFamily="34" charset="-120"/>
              </a:rPr>
              <a:t>TECHNICAL CARE AND EMERGENCIES</a:t>
            </a:r>
            <a:endParaRPr lang="en-US" sz="1000" dirty="0"/>
          </a:p>
        </p:txBody>
      </p:sp>
      <p:sp>
        <p:nvSpPr>
          <p:cNvPr id="3" name="Text 1"/>
          <p:cNvSpPr/>
          <p:nvPr/>
        </p:nvSpPr>
        <p:spPr>
          <a:xfrm>
            <a:off x="411480" y="438912"/>
            <a:ext cx="8321040" cy="502920"/>
          </a:xfrm>
          <a:prstGeom prst="rect">
            <a:avLst/>
          </a:prstGeom>
          <a:noFill/>
          <a:ln/>
        </p:spPr>
        <p:txBody>
          <a:bodyPr wrap="square" rtlCol="0" anchor="ctr"/>
          <a:lstStyle/>
          <a:p>
            <a:pPr indent="0" marL="0">
              <a:buNone/>
            </a:pPr>
            <a:r>
              <a:rPr lang="en-US" sz="2600" b="1" dirty="0">
                <a:solidFill>
                  <a:srgbClr val="16264F"/>
                </a:solidFill>
                <a:latin typeface="Georgia" pitchFamily="34" charset="0"/>
                <a:ea typeface="Georgia" pitchFamily="34" charset="-122"/>
                <a:cs typeface="Georgia" pitchFamily="34" charset="-120"/>
              </a:rPr>
              <a:t>Diabetic coma and insulin shock: detail</a:t>
            </a:r>
            <a:endParaRPr lang="en-US" sz="2600" dirty="0"/>
          </a:p>
        </p:txBody>
      </p:sp>
      <p:sp>
        <p:nvSpPr>
          <p:cNvPr id="4" name="Shape 2"/>
          <p:cNvSpPr/>
          <p:nvPr/>
        </p:nvSpPr>
        <p:spPr>
          <a:xfrm>
            <a:off x="457200" y="1051560"/>
            <a:ext cx="3977640" cy="310896"/>
          </a:xfrm>
          <a:prstGeom prst="rect">
            <a:avLst/>
          </a:prstGeom>
          <a:solidFill>
            <a:srgbClr val="16264F"/>
          </a:solidFill>
          <a:ln/>
        </p:spPr>
      </p:sp>
      <p:sp>
        <p:nvSpPr>
          <p:cNvPr id="5" name="Text 3"/>
          <p:cNvSpPr/>
          <p:nvPr/>
        </p:nvSpPr>
        <p:spPr>
          <a:xfrm>
            <a:off x="566928" y="1051560"/>
            <a:ext cx="3749040" cy="310896"/>
          </a:xfrm>
          <a:prstGeom prst="rect">
            <a:avLst/>
          </a:prstGeom>
          <a:noFill/>
          <a:ln/>
        </p:spPr>
        <p:txBody>
          <a:bodyPr wrap="square"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Diabetic coma</a:t>
            </a:r>
            <a:endParaRPr lang="en-US" sz="1200" dirty="0"/>
          </a:p>
        </p:txBody>
      </p:sp>
      <p:sp>
        <p:nvSpPr>
          <p:cNvPr id="6" name="Text 4"/>
          <p:cNvSpPr/>
          <p:nvPr/>
        </p:nvSpPr>
        <p:spPr>
          <a:xfrm>
            <a:off x="457200" y="1472184"/>
            <a:ext cx="3977640" cy="3008376"/>
          </a:xfrm>
          <a:prstGeom prst="rect">
            <a:avLst/>
          </a:prstGeom>
          <a:noFill/>
          <a:ln/>
        </p:spPr>
        <p:txBody>
          <a:bodyPr wrap="square" rtlCol="0" anchor="t"/>
          <a:lstStyle/>
          <a:p>
            <a:pPr marL="342900" indent="-342900">
              <a:spcAft>
                <a:spcPts val="700"/>
              </a:spcAft>
              <a:buSzPct val="100000"/>
              <a:buChar char="▪"/>
            </a:pPr>
            <a:r>
              <a:rPr lang="en-US" sz="1200" dirty="0">
                <a:solidFill>
                  <a:srgbClr val="1F2430"/>
                </a:solidFill>
                <a:latin typeface="Calibri" pitchFamily="34" charset="0"/>
                <a:ea typeface="Calibri" pitchFamily="34" charset="-122"/>
                <a:cs typeface="Calibri" pitchFamily="34" charset="-120"/>
              </a:rPr>
              <a:t>A series of disorders in diabetic patients, considered a medical emergency as they are life-threatening.</a:t>
            </a:r>
            <a:endParaRPr lang="en-US" sz="1200" dirty="0"/>
          </a:p>
          <a:p>
            <a:pPr marL="342900" indent="-342900">
              <a:spcAft>
                <a:spcPts val="700"/>
              </a:spcAft>
              <a:buSzPct val="100000"/>
              <a:buChar char="▪"/>
            </a:pPr>
            <a:r>
              <a:rPr lang="en-US" sz="1200" dirty="0">
                <a:solidFill>
                  <a:srgbClr val="1F2430"/>
                </a:solidFill>
                <a:latin typeface="Calibri" pitchFamily="34" charset="0"/>
                <a:ea typeface="Calibri" pitchFamily="34" charset="-122"/>
                <a:cs typeface="Calibri" pitchFamily="34" charset="-120"/>
              </a:rPr>
              <a:t>The person suffers an alteration of consciousness because blood glucose is greater than 170 (hyperglycemia, due to diabetic ketoacidosis or hyperglycemic hyperosmolar nonketotic state) or less than 50 (hypoglycemia, the most severe of acute complications).</a:t>
            </a:r>
            <a:endParaRPr lang="en-US" sz="1200" dirty="0"/>
          </a:p>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Prevention</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Regularly monitor glucose levels.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Strictly follow medication plan (insulin or oral drugs).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Maintain a balanced diet.</a:t>
            </a:r>
            <a:endParaRPr lang="en-US" sz="1200" dirty="0"/>
          </a:p>
        </p:txBody>
      </p:sp>
      <p:sp>
        <p:nvSpPr>
          <p:cNvPr id="7" name="Shape 5"/>
          <p:cNvSpPr/>
          <p:nvPr/>
        </p:nvSpPr>
        <p:spPr>
          <a:xfrm>
            <a:off x="4709160" y="1051560"/>
            <a:ext cx="3977640" cy="310896"/>
          </a:xfrm>
          <a:prstGeom prst="rect">
            <a:avLst/>
          </a:prstGeom>
          <a:solidFill>
            <a:srgbClr val="16264F"/>
          </a:solidFill>
          <a:ln/>
        </p:spPr>
      </p:sp>
      <p:sp>
        <p:nvSpPr>
          <p:cNvPr id="8" name="Text 6"/>
          <p:cNvSpPr/>
          <p:nvPr/>
        </p:nvSpPr>
        <p:spPr>
          <a:xfrm>
            <a:off x="4818888" y="1051560"/>
            <a:ext cx="3749040" cy="310896"/>
          </a:xfrm>
          <a:prstGeom prst="rect">
            <a:avLst/>
          </a:prstGeom>
          <a:noFill/>
          <a:ln/>
        </p:spPr>
        <p:txBody>
          <a:bodyPr wrap="square"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Insulin shock</a:t>
            </a:r>
            <a:endParaRPr lang="en-US" sz="1200" dirty="0"/>
          </a:p>
        </p:txBody>
      </p:sp>
      <p:sp>
        <p:nvSpPr>
          <p:cNvPr id="9" name="Text 7"/>
          <p:cNvSpPr/>
          <p:nvPr/>
        </p:nvSpPr>
        <p:spPr>
          <a:xfrm>
            <a:off x="4709160" y="1472184"/>
            <a:ext cx="3977640" cy="3008376"/>
          </a:xfrm>
          <a:prstGeom prst="rect">
            <a:avLst/>
          </a:prstGeom>
          <a:noFill/>
          <a:ln/>
        </p:spPr>
        <p:txBody>
          <a:bodyPr wrap="square" rtlCol="0" anchor="t"/>
          <a:lstStyle/>
          <a:p>
            <a:pPr marL="342900" indent="-342900">
              <a:spcAft>
                <a:spcPts val="700"/>
              </a:spcAft>
              <a:buSzPct val="100000"/>
              <a:buChar char="▪"/>
            </a:pPr>
            <a:r>
              <a:rPr lang="en-US" sz="1200" dirty="0">
                <a:solidFill>
                  <a:srgbClr val="1F2430"/>
                </a:solidFill>
                <a:latin typeface="Calibri" pitchFamily="34" charset="0"/>
                <a:ea typeface="Calibri" pitchFamily="34" charset="-122"/>
                <a:cs typeface="Calibri" pitchFamily="34" charset="-120"/>
              </a:rPr>
              <a:t>Medical emergency characterized by a drastic and dangerous drop in blood sugar (hypoglycemia), caused by an excess of insulin relative to available glucose.</a:t>
            </a:r>
            <a:endParaRPr lang="en-US" sz="1200" dirty="0"/>
          </a:p>
          <a:p>
            <a:pPr marL="342900" indent="-342900">
              <a:spcAft>
                <a:spcPts val="700"/>
              </a:spcAft>
              <a:buSzPct val="100000"/>
              <a:buChar char="▪"/>
            </a:pPr>
            <a:r>
              <a:rPr lang="en-US" sz="1200" dirty="0">
                <a:solidFill>
                  <a:srgbClr val="1F2430"/>
                </a:solidFill>
                <a:latin typeface="Calibri" pitchFamily="34" charset="0"/>
                <a:ea typeface="Calibri" pitchFamily="34" charset="-122"/>
                <a:cs typeface="Calibri" pitchFamily="34" charset="-120"/>
              </a:rPr>
              <a:t>Primarily affects people with diabetes who use insulin and requires immediate attention to prevent seizures or loss of consciousness.</a:t>
            </a:r>
            <a:endParaRPr lang="en-US" sz="1200" dirty="0"/>
          </a:p>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Prevention</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Regularly monitor glucose levels.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Constant insulin adjustments.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Consistent eating.</a:t>
            </a:r>
            <a:endParaRPr lang="en-US" sz="1200" dirty="0"/>
          </a:p>
        </p:txBody>
      </p:sp>
      <p:sp>
        <p:nvSpPr>
          <p:cNvPr id="10" name="Shape 8"/>
          <p:cNvSpPr/>
          <p:nvPr/>
        </p:nvSpPr>
        <p:spPr>
          <a:xfrm>
            <a:off x="0" y="0"/>
            <a:ext cx="9144000" cy="54864"/>
          </a:xfrm>
          <a:prstGeom prst="rect">
            <a:avLst/>
          </a:prstGeom>
          <a:solidFill>
            <a:srgbClr val="C9A227"/>
          </a:solidFill>
          <a:ln/>
        </p:spPr>
      </p:sp>
      <p:sp>
        <p:nvSpPr>
          <p:cNvPr id="11" name="Text 9"/>
          <p:cNvSpPr/>
          <p:nvPr/>
        </p:nvSpPr>
        <p:spPr>
          <a:xfrm>
            <a:off x="411480" y="4759452"/>
            <a:ext cx="5486400" cy="274320"/>
          </a:xfrm>
          <a:prstGeom prst="rect">
            <a:avLst/>
          </a:prstGeom>
          <a:noFill/>
          <a:ln/>
        </p:spPr>
        <p:txBody>
          <a:bodyPr wrap="square" rtlCol="0" anchor="ctr"/>
          <a:lstStyle/>
          <a:p>
            <a:pPr indent="0" marL="0">
              <a:buNone/>
            </a:pPr>
            <a:r>
              <a:rPr lang="en-US" sz="900" dirty="0">
                <a:solidFill>
                  <a:srgbClr val="5A6376"/>
                </a:solidFill>
                <a:latin typeface="Calibri" pitchFamily="34" charset="0"/>
                <a:ea typeface="Calibri" pitchFamily="34" charset="-122"/>
                <a:cs typeface="Calibri" pitchFamily="34" charset="-120"/>
              </a:rPr>
              <a:t>Technical Care and Emergencies</a:t>
            </a:r>
            <a:endParaRPr lang="en-US" sz="900" dirty="0"/>
          </a:p>
        </p:txBody>
      </p:sp>
      <p:sp>
        <p:nvSpPr>
          <p:cNvPr id="12" name="Text 10"/>
          <p:cNvSpPr/>
          <p:nvPr/>
        </p:nvSpPr>
        <p:spPr>
          <a:xfrm>
            <a:off x="8275320" y="4759452"/>
            <a:ext cx="45720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64</a:t>
            </a:r>
            <a:endParaRPr lang="en-US" sz="900" dirty="0"/>
          </a:p>
        </p:txBody>
      </p:sp>
      <p:sp>
        <p:nvSpPr>
          <p:cNvPr id="13" name="Text 11"/>
          <p:cNvSpPr/>
          <p:nvPr/>
        </p:nvSpPr>
        <p:spPr>
          <a:xfrm>
            <a:off x="5852160" y="4759452"/>
            <a:ext cx="237744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ICS · Institute of Health Sciences</a:t>
            </a:r>
            <a:endParaRPr lang="en-US" sz="900"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bg>
      <p:bgPr>
        <a:solidFill>
          <a:srgbClr val="16264F"/>
        </a:solidFill>
      </p:bgPr>
    </p:bg>
    <p:spTree>
      <p:nvGrpSpPr>
        <p:cNvPr id="1" name=""/>
        <p:cNvGrpSpPr/>
        <p:nvPr/>
      </p:nvGrpSpPr>
      <p:grpSpPr>
        <a:xfrm>
          <a:off x="0" y="0"/>
          <a:ext cx="0" cy="0"/>
          <a:chOff x="0" y="0"/>
          <a:chExt cx="0" cy="0"/>
        </a:xfrm>
      </p:grpSpPr>
      <p:sp>
        <p:nvSpPr>
          <p:cNvPr id="2" name="Shape 0"/>
          <p:cNvSpPr/>
          <p:nvPr/>
        </p:nvSpPr>
        <p:spPr>
          <a:xfrm>
            <a:off x="0" y="0"/>
            <a:ext cx="164592" cy="5143500"/>
          </a:xfrm>
          <a:prstGeom prst="rect">
            <a:avLst/>
          </a:prstGeom>
          <a:solidFill>
            <a:srgbClr val="C9A227"/>
          </a:solidFill>
          <a:ln/>
        </p:spPr>
      </p:sp>
      <p:sp>
        <p:nvSpPr>
          <p:cNvPr id="3" name="Text 1"/>
          <p:cNvSpPr/>
          <p:nvPr/>
        </p:nvSpPr>
        <p:spPr>
          <a:xfrm>
            <a:off x="822960" y="1051560"/>
            <a:ext cx="1828800" cy="1097280"/>
          </a:xfrm>
          <a:prstGeom prst="rect">
            <a:avLst/>
          </a:prstGeom>
          <a:noFill/>
          <a:ln/>
        </p:spPr>
        <p:txBody>
          <a:bodyPr wrap="square" rtlCol="0" anchor="ctr"/>
          <a:lstStyle/>
          <a:p>
            <a:pPr indent="0" marL="0">
              <a:buNone/>
            </a:pPr>
            <a:r>
              <a:rPr lang="en-US" sz="8000" b="1" dirty="0">
                <a:solidFill>
                  <a:srgbClr val="C9A227"/>
                </a:solidFill>
                <a:latin typeface="Georgia" pitchFamily="34" charset="0"/>
                <a:ea typeface="Georgia" pitchFamily="34" charset="-122"/>
                <a:cs typeface="Georgia" pitchFamily="34" charset="-120"/>
              </a:rPr>
              <a:t>10</a:t>
            </a:r>
            <a:endParaRPr lang="en-US" sz="8000" dirty="0"/>
          </a:p>
        </p:txBody>
      </p:sp>
      <p:sp>
        <p:nvSpPr>
          <p:cNvPr id="4" name="Text 2"/>
          <p:cNvSpPr/>
          <p:nvPr/>
        </p:nvSpPr>
        <p:spPr>
          <a:xfrm>
            <a:off x="822960" y="2194560"/>
            <a:ext cx="4572000" cy="1005840"/>
          </a:xfrm>
          <a:prstGeom prst="rect">
            <a:avLst/>
          </a:prstGeom>
          <a:noFill/>
          <a:ln/>
        </p:spPr>
        <p:txBody>
          <a:bodyPr wrap="square" rtlCol="0" anchor="t"/>
          <a:lstStyle/>
          <a:p>
            <a:pPr indent="0" marL="0">
              <a:buNone/>
            </a:pPr>
            <a:r>
              <a:rPr lang="en-US" sz="2800" b="1" dirty="0">
                <a:solidFill>
                  <a:srgbClr val="FFFFFF"/>
                </a:solidFill>
                <a:latin typeface="Georgia" pitchFamily="34" charset="0"/>
                <a:ea typeface="Georgia" pitchFamily="34" charset="-122"/>
                <a:cs typeface="Georgia" pitchFamily="34" charset="-120"/>
              </a:rPr>
              <a:t>Basic Pharmacology</a:t>
            </a:r>
            <a:endParaRPr lang="en-US" sz="2800" dirty="0"/>
          </a:p>
        </p:txBody>
      </p:sp>
      <p:sp>
        <p:nvSpPr>
          <p:cNvPr id="5" name="Text 3"/>
          <p:cNvSpPr/>
          <p:nvPr/>
        </p:nvSpPr>
        <p:spPr>
          <a:xfrm>
            <a:off x="868680" y="3246120"/>
            <a:ext cx="4572000" cy="731520"/>
          </a:xfrm>
          <a:prstGeom prst="rect">
            <a:avLst/>
          </a:prstGeom>
          <a:noFill/>
          <a:ln/>
        </p:spPr>
        <p:txBody>
          <a:bodyPr wrap="square" rtlCol="0" anchor="t"/>
          <a:lstStyle/>
          <a:p>
            <a:pPr indent="0" marL="0">
              <a:buNone/>
            </a:pPr>
            <a:r>
              <a:rPr lang="en-US" sz="1300" dirty="0">
                <a:solidFill>
                  <a:srgbClr val="C3CCE4"/>
                </a:solidFill>
                <a:latin typeface="Calibri" pitchFamily="34" charset="0"/>
                <a:ea typeface="Calibri" pitchFamily="34" charset="-122"/>
                <a:cs typeface="Calibri" pitchFamily="34" charset="-120"/>
              </a:rPr>
              <a:t>The 7 Rights · Routes · Abbreviations · Controlled Substances</a:t>
            </a:r>
            <a:endParaRPr lang="en-US" sz="1300" dirty="0"/>
          </a:p>
        </p:txBody>
      </p:sp>
      <p:sp>
        <p:nvSpPr>
          <p:cNvPr id="6" name="Shape 4"/>
          <p:cNvSpPr/>
          <p:nvPr/>
        </p:nvSpPr>
        <p:spPr>
          <a:xfrm>
            <a:off x="5623560" y="1051560"/>
            <a:ext cx="3063240" cy="3063240"/>
          </a:xfrm>
          <a:prstGeom prst="roundRect">
            <a:avLst>
              <a:gd name="adj" fmla="val 896"/>
            </a:avLst>
          </a:prstGeom>
          <a:solidFill>
            <a:srgbClr val="FFFFFF"/>
          </a:solidFill>
          <a:ln w="12700">
            <a:solidFill>
              <a:srgbClr val="C9A227"/>
            </a:solidFill>
            <a:prstDash val="solid"/>
          </a:ln>
        </p:spPr>
      </p:sp>
      <p:pic>
        <p:nvPicPr>
          <p:cNvPr id="7" name="Image 0" descr="preencoded.png">    </p:cNvPr>
          <p:cNvPicPr>
            <a:picLocks noChangeAspect="1"/>
          </p:cNvPicPr>
          <p:nvPr/>
        </p:nvPicPr>
        <p:blipFill>
          <a:blip r:embed="rId1"/>
          <a:stretch>
            <a:fillRect/>
          </a:stretch>
        </p:blipFill>
        <p:spPr>
          <a:xfrm>
            <a:off x="5742432" y="1280160"/>
            <a:ext cx="2825496" cy="2606040"/>
          </a:xfrm>
          <a:prstGeom prst="rect">
            <a:avLst/>
          </a:prstGeom>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spTree>
      <p:nvGrpSpPr>
        <p:cNvPr id="1" name=""/>
        <p:cNvGrpSpPr/>
        <p:nvPr/>
      </p:nvGrpSpPr>
      <p:grpSpPr>
        <a:xfrm>
          <a:off x="0" y="0"/>
          <a:ext cx="0" cy="0"/>
          <a:chOff x="0" y="0"/>
          <a:chExt cx="0" cy="0"/>
        </a:xfrm>
      </p:grpSpPr>
      <p:sp>
        <p:nvSpPr>
          <p:cNvPr id="2" name="Text 0"/>
          <p:cNvSpPr/>
          <p:nvPr/>
        </p:nvSpPr>
        <p:spPr>
          <a:xfrm>
            <a:off x="411480" y="201168"/>
            <a:ext cx="8321040" cy="228600"/>
          </a:xfrm>
          <a:prstGeom prst="rect">
            <a:avLst/>
          </a:prstGeom>
          <a:noFill/>
          <a:ln/>
        </p:spPr>
        <p:txBody>
          <a:bodyPr wrap="square" rtlCol="0" anchor="ctr"/>
          <a:lstStyle/>
          <a:p>
            <a:pPr indent="0" marL="0">
              <a:buNone/>
            </a:pPr>
            <a:r>
              <a:rPr lang="en-US" sz="1000" b="1" spc="200" kern="0" dirty="0">
                <a:solidFill>
                  <a:srgbClr val="C9A227"/>
                </a:solidFill>
                <a:latin typeface="Calibri" pitchFamily="34" charset="0"/>
                <a:ea typeface="Calibri" pitchFamily="34" charset="-122"/>
                <a:cs typeface="Calibri" pitchFamily="34" charset="-120"/>
              </a:rPr>
              <a:t>BASIC PHARMACOLOGY</a:t>
            </a:r>
            <a:endParaRPr lang="en-US" sz="1000" dirty="0"/>
          </a:p>
        </p:txBody>
      </p:sp>
      <p:sp>
        <p:nvSpPr>
          <p:cNvPr id="3" name="Text 1"/>
          <p:cNvSpPr/>
          <p:nvPr/>
        </p:nvSpPr>
        <p:spPr>
          <a:xfrm>
            <a:off x="411480" y="438912"/>
            <a:ext cx="8321040" cy="502920"/>
          </a:xfrm>
          <a:prstGeom prst="rect">
            <a:avLst/>
          </a:prstGeom>
          <a:noFill/>
          <a:ln/>
        </p:spPr>
        <p:txBody>
          <a:bodyPr wrap="square" rtlCol="0" anchor="ctr"/>
          <a:lstStyle/>
          <a:p>
            <a:pPr indent="0" marL="0">
              <a:buNone/>
            </a:pPr>
            <a:r>
              <a:rPr lang="en-US" sz="2600" b="1" dirty="0">
                <a:solidFill>
                  <a:srgbClr val="16264F"/>
                </a:solidFill>
                <a:latin typeface="Georgia" pitchFamily="34" charset="0"/>
                <a:ea typeface="Georgia" pitchFamily="34" charset="-122"/>
                <a:cs typeface="Georgia" pitchFamily="34" charset="-120"/>
              </a:rPr>
              <a:t>The 7 Rights of Medication Administration</a:t>
            </a:r>
            <a:endParaRPr lang="en-US" sz="2600" dirty="0"/>
          </a:p>
        </p:txBody>
      </p:sp>
      <p:sp>
        <p:nvSpPr>
          <p:cNvPr id="4" name="Shape 2"/>
          <p:cNvSpPr/>
          <p:nvPr/>
        </p:nvSpPr>
        <p:spPr>
          <a:xfrm>
            <a:off x="457200" y="1051560"/>
            <a:ext cx="3977640" cy="310896"/>
          </a:xfrm>
          <a:prstGeom prst="rect">
            <a:avLst/>
          </a:prstGeom>
          <a:solidFill>
            <a:srgbClr val="16264F"/>
          </a:solidFill>
          <a:ln/>
        </p:spPr>
      </p:sp>
      <p:sp>
        <p:nvSpPr>
          <p:cNvPr id="5" name="Text 3"/>
          <p:cNvSpPr/>
          <p:nvPr/>
        </p:nvSpPr>
        <p:spPr>
          <a:xfrm>
            <a:off x="566928" y="1051560"/>
            <a:ext cx="3749040" cy="310896"/>
          </a:xfrm>
          <a:prstGeom prst="rect">
            <a:avLst/>
          </a:prstGeom>
          <a:noFill/>
          <a:ln/>
        </p:spPr>
        <p:txBody>
          <a:bodyPr wrap="square"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Rights 1 to 4</a:t>
            </a:r>
            <a:endParaRPr lang="en-US" sz="1200" dirty="0"/>
          </a:p>
        </p:txBody>
      </p:sp>
      <p:sp>
        <p:nvSpPr>
          <p:cNvPr id="6" name="Text 4"/>
          <p:cNvSpPr/>
          <p:nvPr/>
        </p:nvSpPr>
        <p:spPr>
          <a:xfrm>
            <a:off x="457200" y="1472184"/>
            <a:ext cx="3977640" cy="3008376"/>
          </a:xfrm>
          <a:prstGeom prst="rect">
            <a:avLst/>
          </a:prstGeom>
          <a:noFill/>
          <a:ln/>
        </p:spPr>
        <p:txBody>
          <a:bodyPr wrap="square" rtlCol="0" anchor="t"/>
          <a:lstStyle/>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1. Right Patient</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Verify full name and date of birth; never by room number.</a:t>
            </a:r>
            <a:endParaRPr lang="en-US" sz="1200" dirty="0"/>
          </a:p>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2. Right Medication</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Read the label three times: when taking it, when preparing it, and when discarding or storing it.</a:t>
            </a:r>
            <a:endParaRPr lang="en-US" sz="1200" dirty="0"/>
          </a:p>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3. Right Dose</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Calculate and verify; if in doubt, confirm with the physician before administering.</a:t>
            </a:r>
            <a:endParaRPr lang="en-US" sz="1200" dirty="0"/>
          </a:p>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4. Right Route</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Oral, SC, IM, ID, topical, ophthalmic, otic, rectal, or inhaled as per order.</a:t>
            </a:r>
            <a:endParaRPr lang="en-US" sz="1200" dirty="0"/>
          </a:p>
        </p:txBody>
      </p:sp>
      <p:sp>
        <p:nvSpPr>
          <p:cNvPr id="7" name="Shape 5"/>
          <p:cNvSpPr/>
          <p:nvPr/>
        </p:nvSpPr>
        <p:spPr>
          <a:xfrm>
            <a:off x="4709160" y="1051560"/>
            <a:ext cx="3977640" cy="310896"/>
          </a:xfrm>
          <a:prstGeom prst="rect">
            <a:avLst/>
          </a:prstGeom>
          <a:solidFill>
            <a:srgbClr val="16264F"/>
          </a:solidFill>
          <a:ln/>
        </p:spPr>
      </p:sp>
      <p:sp>
        <p:nvSpPr>
          <p:cNvPr id="8" name="Text 6"/>
          <p:cNvSpPr/>
          <p:nvPr/>
        </p:nvSpPr>
        <p:spPr>
          <a:xfrm>
            <a:off x="4818888" y="1051560"/>
            <a:ext cx="3749040" cy="310896"/>
          </a:xfrm>
          <a:prstGeom prst="rect">
            <a:avLst/>
          </a:prstGeom>
          <a:noFill/>
          <a:ln/>
        </p:spPr>
        <p:txBody>
          <a:bodyPr wrap="square"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Rights 5 to 7</a:t>
            </a:r>
            <a:endParaRPr lang="en-US" sz="1200" dirty="0"/>
          </a:p>
        </p:txBody>
      </p:sp>
      <p:sp>
        <p:nvSpPr>
          <p:cNvPr id="9" name="Text 7"/>
          <p:cNvSpPr/>
          <p:nvPr/>
        </p:nvSpPr>
        <p:spPr>
          <a:xfrm>
            <a:off x="4709160" y="1472184"/>
            <a:ext cx="3977640" cy="3008376"/>
          </a:xfrm>
          <a:prstGeom prst="rect">
            <a:avLst/>
          </a:prstGeom>
          <a:noFill/>
          <a:ln/>
        </p:spPr>
        <p:txBody>
          <a:bodyPr wrap="square" rtlCol="0" anchor="t"/>
          <a:lstStyle/>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5. Right Time</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Respect the indicated interval; document the actual administration time.</a:t>
            </a:r>
            <a:endParaRPr lang="en-US" sz="1200" dirty="0"/>
          </a:p>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6. Right Documentation</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Record immediately after, never before. Note site, lot, and reaction.</a:t>
            </a:r>
            <a:endParaRPr lang="en-US" sz="1200" dirty="0"/>
          </a:p>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7. Right Education and Right to Refuse</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Explain purpose and effects; patient may refuse and it is documented.</a:t>
            </a:r>
            <a:endParaRPr lang="en-US" sz="1200" dirty="0"/>
          </a:p>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Golden Rule</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The CMA only administers under direct physician order and supervision, within their scope of practice.</a:t>
            </a:r>
            <a:endParaRPr lang="en-US" sz="1200" dirty="0"/>
          </a:p>
        </p:txBody>
      </p:sp>
      <p:sp>
        <p:nvSpPr>
          <p:cNvPr id="10" name="Shape 8"/>
          <p:cNvSpPr/>
          <p:nvPr/>
        </p:nvSpPr>
        <p:spPr>
          <a:xfrm>
            <a:off x="0" y="0"/>
            <a:ext cx="9144000" cy="54864"/>
          </a:xfrm>
          <a:prstGeom prst="rect">
            <a:avLst/>
          </a:prstGeom>
          <a:solidFill>
            <a:srgbClr val="C9A227"/>
          </a:solidFill>
          <a:ln/>
        </p:spPr>
      </p:sp>
      <p:sp>
        <p:nvSpPr>
          <p:cNvPr id="11" name="Text 9"/>
          <p:cNvSpPr/>
          <p:nvPr/>
        </p:nvSpPr>
        <p:spPr>
          <a:xfrm>
            <a:off x="411480" y="4759452"/>
            <a:ext cx="5486400" cy="274320"/>
          </a:xfrm>
          <a:prstGeom prst="rect">
            <a:avLst/>
          </a:prstGeom>
          <a:noFill/>
          <a:ln/>
        </p:spPr>
        <p:txBody>
          <a:bodyPr wrap="square" rtlCol="0" anchor="ctr"/>
          <a:lstStyle/>
          <a:p>
            <a:pPr indent="0" marL="0">
              <a:buNone/>
            </a:pPr>
            <a:r>
              <a:rPr lang="en-US" sz="900" dirty="0">
                <a:solidFill>
                  <a:srgbClr val="5A6376"/>
                </a:solidFill>
                <a:latin typeface="Calibri" pitchFamily="34" charset="0"/>
                <a:ea typeface="Calibri" pitchFamily="34" charset="-122"/>
                <a:cs typeface="Calibri" pitchFamily="34" charset="-120"/>
              </a:rPr>
              <a:t>Basic Pharmacology</a:t>
            </a:r>
            <a:endParaRPr lang="en-US" sz="900" dirty="0"/>
          </a:p>
        </p:txBody>
      </p:sp>
      <p:sp>
        <p:nvSpPr>
          <p:cNvPr id="12" name="Text 10"/>
          <p:cNvSpPr/>
          <p:nvPr/>
        </p:nvSpPr>
        <p:spPr>
          <a:xfrm>
            <a:off x="8275320" y="4759452"/>
            <a:ext cx="45720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66</a:t>
            </a:r>
            <a:endParaRPr lang="en-US" sz="900" dirty="0"/>
          </a:p>
        </p:txBody>
      </p:sp>
      <p:sp>
        <p:nvSpPr>
          <p:cNvPr id="13" name="Text 11"/>
          <p:cNvSpPr/>
          <p:nvPr/>
        </p:nvSpPr>
        <p:spPr>
          <a:xfrm>
            <a:off x="5852160" y="4759452"/>
            <a:ext cx="237744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ICS · Institute of Health Sciences</a:t>
            </a:r>
            <a:endParaRPr lang="en-US" sz="900"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spTree>
      <p:nvGrpSpPr>
        <p:cNvPr id="1" name=""/>
        <p:cNvGrpSpPr/>
        <p:nvPr/>
      </p:nvGrpSpPr>
      <p:grpSpPr>
        <a:xfrm>
          <a:off x="0" y="0"/>
          <a:ext cx="0" cy="0"/>
          <a:chOff x="0" y="0"/>
          <a:chExt cx="0" cy="0"/>
        </a:xfrm>
      </p:grpSpPr>
      <p:sp>
        <p:nvSpPr>
          <p:cNvPr id="2" name="Text 0"/>
          <p:cNvSpPr/>
          <p:nvPr/>
        </p:nvSpPr>
        <p:spPr>
          <a:xfrm>
            <a:off x="411480" y="201168"/>
            <a:ext cx="8321040" cy="228600"/>
          </a:xfrm>
          <a:prstGeom prst="rect">
            <a:avLst/>
          </a:prstGeom>
          <a:noFill/>
          <a:ln/>
        </p:spPr>
        <p:txBody>
          <a:bodyPr wrap="square" rtlCol="0" anchor="ctr"/>
          <a:lstStyle/>
          <a:p>
            <a:pPr indent="0" marL="0">
              <a:buNone/>
            </a:pPr>
            <a:r>
              <a:rPr lang="en-US" sz="1000" b="1" spc="200" kern="0" dirty="0">
                <a:solidFill>
                  <a:srgbClr val="C9A227"/>
                </a:solidFill>
                <a:latin typeface="Calibri" pitchFamily="34" charset="0"/>
                <a:ea typeface="Calibri" pitchFamily="34" charset="-122"/>
                <a:cs typeface="Calibri" pitchFamily="34" charset="-120"/>
              </a:rPr>
              <a:t>BASIC PHARMACOLOGY</a:t>
            </a:r>
            <a:endParaRPr lang="en-US" sz="1000" dirty="0"/>
          </a:p>
        </p:txBody>
      </p:sp>
      <p:sp>
        <p:nvSpPr>
          <p:cNvPr id="3" name="Text 1"/>
          <p:cNvSpPr/>
          <p:nvPr/>
        </p:nvSpPr>
        <p:spPr>
          <a:xfrm>
            <a:off x="411480" y="438912"/>
            <a:ext cx="8321040" cy="502920"/>
          </a:xfrm>
          <a:prstGeom prst="rect">
            <a:avLst/>
          </a:prstGeom>
          <a:noFill/>
          <a:ln/>
        </p:spPr>
        <p:txBody>
          <a:bodyPr wrap="square" rtlCol="0" anchor="ctr"/>
          <a:lstStyle/>
          <a:p>
            <a:pPr indent="0" marL="0">
              <a:buNone/>
            </a:pPr>
            <a:r>
              <a:rPr lang="en-US" sz="2600" b="1" dirty="0">
                <a:solidFill>
                  <a:srgbClr val="16264F"/>
                </a:solidFill>
                <a:latin typeface="Georgia" pitchFamily="34" charset="0"/>
                <a:ea typeface="Georgia" pitchFamily="34" charset="-122"/>
                <a:cs typeface="Georgia" pitchFamily="34" charset="-120"/>
              </a:rPr>
              <a:t>Most Used Prescription Abbreviations</a:t>
            </a:r>
            <a:endParaRPr lang="en-US" sz="2600" dirty="0"/>
          </a:p>
        </p:txBody>
      </p:sp>
      <p:graphicFrame>
        <p:nvGraphicFramePr>
          <p:cNvPr id="68" name="Table 0"/>
          <p:cNvGraphicFramePr>
            <a:graphicFrameLocks noGrp="1"/>
          </p:cNvGraphicFramePr>
          <p:nvPr>
            <p:extLst>
              <p:ext uri="{D42A27DB-BD31-4B8C-83A1-F6EECF244321}">
                <p14:modId xmlns:p14="http://schemas.microsoft.com/office/powerpoint/2010/main" val="1579011935"/>
              </p:ext>
            </p:extLst>
          </p:nvPr>
        </p:nvGraphicFramePr>
        <p:xfrm>
          <a:off x="457200" y="1097280"/>
          <a:ext cx="8229600" cy="914400"/>
        </p:xfrm>
        <a:graphic>
          <a:graphicData uri="http://schemas.openxmlformats.org/drawingml/2006/table">
            <a:tbl>
              <a:tblPr/>
              <a:tblGrid>
                <a:gridCol w="1280160"/>
                <a:gridCol w="2834640"/>
                <a:gridCol w="1280160"/>
                <a:gridCol w="2834640"/>
              </a:tblGrid>
              <a:tr h="0">
                <a:tc>
                  <a:txBody>
                    <a:bodyPr/>
                    <a:lstStyle/>
                    <a:p>
                      <a:pPr algn="ctr" indent="0" marL="0">
                        <a:buNone/>
                      </a:pPr>
                      <a:r>
                        <a:rPr lang="en-US" sz="1100" b="1" dirty="0">
                          <a:solidFill>
                            <a:srgbClr val="FFFFFF"/>
                          </a:solidFill>
                          <a:latin typeface="Calibri" pitchFamily="34" charset="0"/>
                          <a:ea typeface="Calibri" pitchFamily="34" charset="-122"/>
                          <a:cs typeface="Calibri" pitchFamily="34" charset="-120"/>
                        </a:rPr>
                        <a:t>Abbreviation</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16264F"/>
                    </a:solidFill>
                  </a:tcPr>
                </a:tc>
                <a:tc>
                  <a:txBody>
                    <a:bodyPr/>
                    <a:lstStyle/>
                    <a:p>
                      <a:pPr algn="ctr" indent="0" marL="0">
                        <a:buNone/>
                      </a:pPr>
                      <a:r>
                        <a:rPr lang="en-US" sz="1100" b="1" dirty="0">
                          <a:solidFill>
                            <a:srgbClr val="FFFFFF"/>
                          </a:solidFill>
                          <a:latin typeface="Calibri" pitchFamily="34" charset="0"/>
                          <a:ea typeface="Calibri" pitchFamily="34" charset="-122"/>
                          <a:cs typeface="Calibri" pitchFamily="34" charset="-120"/>
                        </a:rPr>
                        <a:t>Meaning</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16264F"/>
                    </a:solidFill>
                  </a:tcPr>
                </a:tc>
                <a:tc>
                  <a:txBody>
                    <a:bodyPr/>
                    <a:lstStyle/>
                    <a:p>
                      <a:pPr algn="ctr" indent="0" marL="0">
                        <a:buNone/>
                      </a:pPr>
                      <a:r>
                        <a:rPr lang="en-US" sz="1100" b="1" dirty="0">
                          <a:solidFill>
                            <a:srgbClr val="FFFFFF"/>
                          </a:solidFill>
                          <a:latin typeface="Calibri" pitchFamily="34" charset="0"/>
                          <a:ea typeface="Calibri" pitchFamily="34" charset="-122"/>
                          <a:cs typeface="Calibri" pitchFamily="34" charset="-120"/>
                        </a:rPr>
                        <a:t>Abbreviation</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16264F"/>
                    </a:solidFill>
                  </a:tcPr>
                </a:tc>
                <a:tc>
                  <a:txBody>
                    <a:bodyPr/>
                    <a:lstStyle/>
                    <a:p>
                      <a:pPr algn="ctr" indent="0" marL="0">
                        <a:buNone/>
                      </a:pPr>
                      <a:r>
                        <a:rPr lang="en-US" sz="1100" b="1" dirty="0">
                          <a:solidFill>
                            <a:srgbClr val="FFFFFF"/>
                          </a:solidFill>
                          <a:latin typeface="Calibri" pitchFamily="34" charset="0"/>
                          <a:ea typeface="Calibri" pitchFamily="34" charset="-122"/>
                          <a:cs typeface="Calibri" pitchFamily="34" charset="-120"/>
                        </a:rPr>
                        <a:t>Meaning</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16264F"/>
                    </a:solidFill>
                  </a:tcPr>
                </a:tc>
              </a:tr>
              <a:tr h="0">
                <a:tc>
                  <a:txBody>
                    <a:bodyPr/>
                    <a:lstStyle/>
                    <a:p>
                      <a:pPr algn="l" indent="0" marL="0">
                        <a:buNone/>
                      </a:pPr>
                      <a:r>
                        <a:rPr lang="en-US" sz="1100" b="1" dirty="0">
                          <a:solidFill>
                            <a:srgbClr val="1F2430"/>
                          </a:solidFill>
                          <a:latin typeface="Calibri" pitchFamily="34" charset="0"/>
                          <a:ea typeface="Calibri" pitchFamily="34" charset="-122"/>
                          <a:cs typeface="Calibri" pitchFamily="34" charset="-120"/>
                        </a:rPr>
                        <a:t>PO</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By mouth</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q.d. / QD</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Once a day</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r>
              <a:tr h="0">
                <a:tc>
                  <a:txBody>
                    <a:bodyPr/>
                    <a:lstStyle/>
                    <a:p>
                      <a:pPr algn="l" indent="0" marL="0">
                        <a:buNone/>
                      </a:pPr>
                      <a:r>
                        <a:rPr lang="en-US" sz="1100" b="1" dirty="0">
                          <a:solidFill>
                            <a:srgbClr val="1F2430"/>
                          </a:solidFill>
                          <a:latin typeface="Calibri" pitchFamily="34" charset="0"/>
                          <a:ea typeface="Calibri" pitchFamily="34" charset="-122"/>
                          <a:cs typeface="Calibri" pitchFamily="34" charset="-120"/>
                        </a:rPr>
                        <a:t>NPO</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2F4F8"/>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Nothing by mouth</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2F4F8"/>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BID</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2F4F8"/>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Twice a day</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2F4F8"/>
                    </a:solidFill>
                  </a:tcPr>
                </a:tc>
              </a:tr>
              <a:tr h="0">
                <a:tc>
                  <a:txBody>
                    <a:bodyPr/>
                    <a:lstStyle/>
                    <a:p>
                      <a:pPr algn="l" indent="0" marL="0">
                        <a:buNone/>
                      </a:pPr>
                      <a:r>
                        <a:rPr lang="en-US" sz="1100" b="1" dirty="0">
                          <a:solidFill>
                            <a:srgbClr val="1F2430"/>
                          </a:solidFill>
                          <a:latin typeface="Calibri" pitchFamily="34" charset="0"/>
                          <a:ea typeface="Calibri" pitchFamily="34" charset="-122"/>
                          <a:cs typeface="Calibri" pitchFamily="34" charset="-120"/>
                        </a:rPr>
                        <a:t>PRN</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As needed</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TID</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Three times a day</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r>
              <a:tr h="0">
                <a:tc>
                  <a:txBody>
                    <a:bodyPr/>
                    <a:lstStyle/>
                    <a:p>
                      <a:pPr algn="l" indent="0" marL="0">
                        <a:buNone/>
                      </a:pPr>
                      <a:r>
                        <a:rPr lang="en-US" sz="1100" b="1" dirty="0">
                          <a:solidFill>
                            <a:srgbClr val="1F2430"/>
                          </a:solidFill>
                          <a:latin typeface="Calibri" pitchFamily="34" charset="0"/>
                          <a:ea typeface="Calibri" pitchFamily="34" charset="-122"/>
                          <a:cs typeface="Calibri" pitchFamily="34" charset="-120"/>
                        </a:rPr>
                        <a:t>STAT</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2F4F8"/>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Immediately</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2F4F8"/>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QID</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2F4F8"/>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Four times a day</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2F4F8"/>
                    </a:solidFill>
                  </a:tcPr>
                </a:tc>
              </a:tr>
              <a:tr h="0">
                <a:tc>
                  <a:txBody>
                    <a:bodyPr/>
                    <a:lstStyle/>
                    <a:p>
                      <a:pPr algn="l" indent="0" marL="0">
                        <a:buNone/>
                      </a:pPr>
                      <a:r>
                        <a:rPr lang="en-US" sz="1100" b="1" dirty="0">
                          <a:solidFill>
                            <a:srgbClr val="1F2430"/>
                          </a:solidFill>
                          <a:latin typeface="Calibri" pitchFamily="34" charset="0"/>
                          <a:ea typeface="Calibri" pitchFamily="34" charset="-122"/>
                          <a:cs typeface="Calibri" pitchFamily="34" charset="-120"/>
                        </a:rPr>
                        <a:t>SC / SubQ</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Subcutaneous</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q4h</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Every 4 hours</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r>
              <a:tr h="0">
                <a:tc>
                  <a:txBody>
                    <a:bodyPr/>
                    <a:lstStyle/>
                    <a:p>
                      <a:pPr algn="l" indent="0" marL="0">
                        <a:buNone/>
                      </a:pPr>
                      <a:r>
                        <a:rPr lang="en-US" sz="1100" b="1" dirty="0">
                          <a:solidFill>
                            <a:srgbClr val="1F2430"/>
                          </a:solidFill>
                          <a:latin typeface="Calibri" pitchFamily="34" charset="0"/>
                          <a:ea typeface="Calibri" pitchFamily="34" charset="-122"/>
                          <a:cs typeface="Calibri" pitchFamily="34" charset="-120"/>
                        </a:rPr>
                        <a:t>IM · IV · ID</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2F4F8"/>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Intramuscular · Intravenous · Intradermal</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2F4F8"/>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HS</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2F4F8"/>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At bedtime</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2F4F8"/>
                    </a:solidFill>
                  </a:tcPr>
                </a:tc>
              </a:tr>
              <a:tr h="0">
                <a:tc>
                  <a:txBody>
                    <a:bodyPr/>
                    <a:lstStyle/>
                    <a:p>
                      <a:pPr algn="l" indent="0" marL="0">
                        <a:buNone/>
                      </a:pPr>
                      <a:r>
                        <a:rPr lang="en-US" sz="1100" b="1" dirty="0">
                          <a:solidFill>
                            <a:srgbClr val="1F2430"/>
                          </a:solidFill>
                          <a:latin typeface="Calibri" pitchFamily="34" charset="0"/>
                          <a:ea typeface="Calibri" pitchFamily="34" charset="-122"/>
                          <a:cs typeface="Calibri" pitchFamily="34" charset="-120"/>
                        </a:rPr>
                        <a:t>gtt · tab · cap</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Drop · tablet · capsule</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a.c. / p.c.</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Before / after meals</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r>
            </a:tbl>
          </a:graphicData>
        </a:graphic>
      </p:graphicFrame>
      <p:sp>
        <p:nvSpPr>
          <p:cNvPr id="5" name="Text 2"/>
          <p:cNvSpPr/>
          <p:nvPr/>
        </p:nvSpPr>
        <p:spPr>
          <a:xfrm>
            <a:off x="457200" y="4366260"/>
            <a:ext cx="8229600" cy="320040"/>
          </a:xfrm>
          <a:prstGeom prst="rect">
            <a:avLst/>
          </a:prstGeom>
          <a:noFill/>
          <a:ln/>
        </p:spPr>
        <p:txBody>
          <a:bodyPr wrap="square" rtlCol="0" anchor="ctr"/>
          <a:lstStyle/>
          <a:p>
            <a:pPr indent="0" marL="0">
              <a:buNone/>
            </a:pPr>
            <a:r>
              <a:rPr lang="en-US" sz="1000" i="1" dirty="0">
                <a:solidFill>
                  <a:srgbClr val="5A6376"/>
                </a:solidFill>
                <a:latin typeface="Calibri" pitchFamily="34" charset="0"/>
                <a:ea typeface="Calibri" pitchFamily="34" charset="-122"/>
                <a:cs typeface="Calibri" pitchFamily="34" charset="-120"/>
              </a:rPr>
              <a:t>Never guess an abbreviation: if the order is not legible or clear, ask the physician.</a:t>
            </a:r>
            <a:endParaRPr lang="en-US" sz="1000" dirty="0"/>
          </a:p>
        </p:txBody>
      </p:sp>
      <p:sp>
        <p:nvSpPr>
          <p:cNvPr id="6" name="Shape 3"/>
          <p:cNvSpPr/>
          <p:nvPr/>
        </p:nvSpPr>
        <p:spPr>
          <a:xfrm>
            <a:off x="0" y="0"/>
            <a:ext cx="9144000" cy="54864"/>
          </a:xfrm>
          <a:prstGeom prst="rect">
            <a:avLst/>
          </a:prstGeom>
          <a:solidFill>
            <a:srgbClr val="C9A227"/>
          </a:solidFill>
          <a:ln/>
        </p:spPr>
      </p:sp>
      <p:sp>
        <p:nvSpPr>
          <p:cNvPr id="7" name="Text 4"/>
          <p:cNvSpPr/>
          <p:nvPr/>
        </p:nvSpPr>
        <p:spPr>
          <a:xfrm>
            <a:off x="411480" y="4759452"/>
            <a:ext cx="5486400" cy="274320"/>
          </a:xfrm>
          <a:prstGeom prst="rect">
            <a:avLst/>
          </a:prstGeom>
          <a:noFill/>
          <a:ln/>
        </p:spPr>
        <p:txBody>
          <a:bodyPr wrap="square" rtlCol="0" anchor="ctr"/>
          <a:lstStyle/>
          <a:p>
            <a:pPr indent="0" marL="0">
              <a:buNone/>
            </a:pPr>
            <a:r>
              <a:rPr lang="en-US" sz="900" dirty="0">
                <a:solidFill>
                  <a:srgbClr val="5A6376"/>
                </a:solidFill>
                <a:latin typeface="Calibri" pitchFamily="34" charset="0"/>
                <a:ea typeface="Calibri" pitchFamily="34" charset="-122"/>
                <a:cs typeface="Calibri" pitchFamily="34" charset="-120"/>
              </a:rPr>
              <a:t>Basic Pharmacology</a:t>
            </a:r>
            <a:endParaRPr lang="en-US" sz="900" dirty="0"/>
          </a:p>
        </p:txBody>
      </p:sp>
      <p:sp>
        <p:nvSpPr>
          <p:cNvPr id="8" name="Text 5"/>
          <p:cNvSpPr/>
          <p:nvPr/>
        </p:nvSpPr>
        <p:spPr>
          <a:xfrm>
            <a:off x="8275320" y="4759452"/>
            <a:ext cx="45720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67</a:t>
            </a:r>
            <a:endParaRPr lang="en-US" sz="900" dirty="0"/>
          </a:p>
        </p:txBody>
      </p:sp>
      <p:sp>
        <p:nvSpPr>
          <p:cNvPr id="9" name="Text 6"/>
          <p:cNvSpPr/>
          <p:nvPr/>
        </p:nvSpPr>
        <p:spPr>
          <a:xfrm>
            <a:off x="5852160" y="4759452"/>
            <a:ext cx="237744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ICS · Institute of Health Sciences</a:t>
            </a:r>
            <a:endParaRPr lang="en-US" sz="900"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spTree>
      <p:nvGrpSpPr>
        <p:cNvPr id="1" name=""/>
        <p:cNvGrpSpPr/>
        <p:nvPr/>
      </p:nvGrpSpPr>
      <p:grpSpPr>
        <a:xfrm>
          <a:off x="0" y="0"/>
          <a:ext cx="0" cy="0"/>
          <a:chOff x="0" y="0"/>
          <a:chExt cx="0" cy="0"/>
        </a:xfrm>
      </p:grpSpPr>
      <p:sp>
        <p:nvSpPr>
          <p:cNvPr id="2" name="Text 0"/>
          <p:cNvSpPr/>
          <p:nvPr/>
        </p:nvSpPr>
        <p:spPr>
          <a:xfrm>
            <a:off x="411480" y="201168"/>
            <a:ext cx="8321040" cy="228600"/>
          </a:xfrm>
          <a:prstGeom prst="rect">
            <a:avLst/>
          </a:prstGeom>
          <a:noFill/>
          <a:ln/>
        </p:spPr>
        <p:txBody>
          <a:bodyPr wrap="square" rtlCol="0" anchor="ctr"/>
          <a:lstStyle/>
          <a:p>
            <a:pPr indent="0" marL="0">
              <a:buNone/>
            </a:pPr>
            <a:r>
              <a:rPr lang="en-US" sz="1000" b="1" spc="200" kern="0" dirty="0">
                <a:solidFill>
                  <a:srgbClr val="C9A227"/>
                </a:solidFill>
                <a:latin typeface="Calibri" pitchFamily="34" charset="0"/>
                <a:ea typeface="Calibri" pitchFamily="34" charset="-122"/>
                <a:cs typeface="Calibri" pitchFamily="34" charset="-120"/>
              </a:rPr>
              <a:t>BASIC PHARMACOLOGY</a:t>
            </a:r>
            <a:endParaRPr lang="en-US" sz="1000" dirty="0"/>
          </a:p>
        </p:txBody>
      </p:sp>
      <p:sp>
        <p:nvSpPr>
          <p:cNvPr id="3" name="Text 1"/>
          <p:cNvSpPr/>
          <p:nvPr/>
        </p:nvSpPr>
        <p:spPr>
          <a:xfrm>
            <a:off x="411480" y="438912"/>
            <a:ext cx="8321040" cy="502920"/>
          </a:xfrm>
          <a:prstGeom prst="rect">
            <a:avLst/>
          </a:prstGeom>
          <a:noFill/>
          <a:ln/>
        </p:spPr>
        <p:txBody>
          <a:bodyPr wrap="square" rtlCol="0" anchor="ctr"/>
          <a:lstStyle/>
          <a:p>
            <a:pPr indent="0" marL="0">
              <a:buNone/>
            </a:pPr>
            <a:r>
              <a:rPr lang="en-US" sz="2600" b="1" dirty="0">
                <a:solidFill>
                  <a:srgbClr val="16264F"/>
                </a:solidFill>
                <a:latin typeface="Georgia" pitchFamily="34" charset="0"/>
                <a:ea typeface="Georgia" pitchFamily="34" charset="-122"/>
                <a:cs typeface="Georgia" pitchFamily="34" charset="-120"/>
              </a:rPr>
              <a:t>Dose Calculation and Classifications</a:t>
            </a:r>
            <a:endParaRPr lang="en-US" sz="2600" dirty="0"/>
          </a:p>
        </p:txBody>
      </p:sp>
      <p:sp>
        <p:nvSpPr>
          <p:cNvPr id="4" name="Shape 2"/>
          <p:cNvSpPr/>
          <p:nvPr/>
        </p:nvSpPr>
        <p:spPr>
          <a:xfrm>
            <a:off x="457200" y="1051560"/>
            <a:ext cx="3977640" cy="310896"/>
          </a:xfrm>
          <a:prstGeom prst="rect">
            <a:avLst/>
          </a:prstGeom>
          <a:solidFill>
            <a:srgbClr val="16264F"/>
          </a:solidFill>
          <a:ln/>
        </p:spPr>
      </p:sp>
      <p:sp>
        <p:nvSpPr>
          <p:cNvPr id="5" name="Text 3"/>
          <p:cNvSpPr/>
          <p:nvPr/>
        </p:nvSpPr>
        <p:spPr>
          <a:xfrm>
            <a:off x="566928" y="1051560"/>
            <a:ext cx="3749040" cy="310896"/>
          </a:xfrm>
          <a:prstGeom prst="rect">
            <a:avLst/>
          </a:prstGeom>
          <a:noFill/>
          <a:ln/>
        </p:spPr>
        <p:txBody>
          <a:bodyPr wrap="square"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Dose Calculation</a:t>
            </a:r>
            <a:endParaRPr lang="en-US" sz="1200" dirty="0"/>
          </a:p>
        </p:txBody>
      </p:sp>
      <p:sp>
        <p:nvSpPr>
          <p:cNvPr id="6" name="Text 4"/>
          <p:cNvSpPr/>
          <p:nvPr/>
        </p:nvSpPr>
        <p:spPr>
          <a:xfrm>
            <a:off x="457200" y="1472184"/>
            <a:ext cx="3977640" cy="3008376"/>
          </a:xfrm>
          <a:prstGeom prst="rect">
            <a:avLst/>
          </a:prstGeom>
          <a:noFill/>
          <a:ln/>
        </p:spPr>
        <p:txBody>
          <a:bodyPr wrap="square" rtlCol="0" anchor="t"/>
          <a:lstStyle/>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Basic Formula</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Desired dose ÷ available dose × quantity = dose to administer.</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Example: 250 mg ordered and vial is 500 mg/5 ml → 250/500 × 5 = 2.5 ml.</a:t>
            </a:r>
            <a:endParaRPr lang="en-US" sz="1200" dirty="0"/>
          </a:p>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Equivalencies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1 g = 1000 mg · 1 mg = 1000 mcg · 1 L = 1000 ml · 1 cc = 1 ml.</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1 kg = 2.2 lb (weight in pounds ÷ 2.2 = kg, for pediatric doses).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1 teaspoon = 5 ml · 1 tablespoon = 15 ml · 1 ounce = 30 ml.</a:t>
            </a:r>
            <a:endParaRPr lang="en-US" sz="1200" dirty="0"/>
          </a:p>
        </p:txBody>
      </p:sp>
      <p:sp>
        <p:nvSpPr>
          <p:cNvPr id="7" name="Shape 5"/>
          <p:cNvSpPr/>
          <p:nvPr/>
        </p:nvSpPr>
        <p:spPr>
          <a:xfrm>
            <a:off x="4709160" y="1051560"/>
            <a:ext cx="3977640" cy="310896"/>
          </a:xfrm>
          <a:prstGeom prst="rect">
            <a:avLst/>
          </a:prstGeom>
          <a:solidFill>
            <a:srgbClr val="16264F"/>
          </a:solidFill>
          <a:ln/>
        </p:spPr>
      </p:sp>
      <p:sp>
        <p:nvSpPr>
          <p:cNvPr id="8" name="Text 6"/>
          <p:cNvSpPr/>
          <p:nvPr/>
        </p:nvSpPr>
        <p:spPr>
          <a:xfrm>
            <a:off x="4818888" y="1051560"/>
            <a:ext cx="3749040" cy="310896"/>
          </a:xfrm>
          <a:prstGeom prst="rect">
            <a:avLst/>
          </a:prstGeom>
          <a:noFill/>
          <a:ln/>
        </p:spPr>
        <p:txBody>
          <a:bodyPr wrap="square"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Classification and Schedules</a:t>
            </a:r>
            <a:endParaRPr lang="en-US" sz="1200" dirty="0"/>
          </a:p>
        </p:txBody>
      </p:sp>
      <p:sp>
        <p:nvSpPr>
          <p:cNvPr id="9" name="Text 7"/>
          <p:cNvSpPr/>
          <p:nvPr/>
        </p:nvSpPr>
        <p:spPr>
          <a:xfrm>
            <a:off x="4709160" y="1472184"/>
            <a:ext cx="3977640" cy="3008376"/>
          </a:xfrm>
          <a:prstGeom prst="rect">
            <a:avLst/>
          </a:prstGeom>
          <a:noFill/>
          <a:ln/>
        </p:spPr>
        <p:txBody>
          <a:bodyPr wrap="square" rtlCol="0" anchor="t"/>
          <a:lstStyle/>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Common Classifications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Analgesic (pain) · Antipyretic (fever) · Antibiotic (bacterial infection).</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Antihypertensive · Diuretic · Anticoagulant · Bronchodilator.</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Antihistamine · Antiemetic · Hypoglycemic · Sedative.</a:t>
            </a:r>
            <a:endParaRPr lang="en-US" sz="1200" dirty="0"/>
          </a:p>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Controlled Substances (DEA)</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Schedule I: no accepted medical use, high potential for abuse (heroin, LSD).</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Schedule II: high abuse, medical use (morphine, oxycodone, methylphenidate). Locked and double counted.</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Schedule III-V: moderate to low potential (combined codeine, benzodiazepines, antitussives). Record 2 years.</a:t>
            </a:r>
            <a:endParaRPr lang="en-US" sz="1200" dirty="0"/>
          </a:p>
        </p:txBody>
      </p:sp>
      <p:sp>
        <p:nvSpPr>
          <p:cNvPr id="10" name="Shape 8"/>
          <p:cNvSpPr/>
          <p:nvPr/>
        </p:nvSpPr>
        <p:spPr>
          <a:xfrm>
            <a:off x="0" y="0"/>
            <a:ext cx="9144000" cy="54864"/>
          </a:xfrm>
          <a:prstGeom prst="rect">
            <a:avLst/>
          </a:prstGeom>
          <a:solidFill>
            <a:srgbClr val="C9A227"/>
          </a:solidFill>
          <a:ln/>
        </p:spPr>
      </p:sp>
      <p:sp>
        <p:nvSpPr>
          <p:cNvPr id="11" name="Text 9"/>
          <p:cNvSpPr/>
          <p:nvPr/>
        </p:nvSpPr>
        <p:spPr>
          <a:xfrm>
            <a:off x="411480" y="4759452"/>
            <a:ext cx="5486400" cy="274320"/>
          </a:xfrm>
          <a:prstGeom prst="rect">
            <a:avLst/>
          </a:prstGeom>
          <a:noFill/>
          <a:ln/>
        </p:spPr>
        <p:txBody>
          <a:bodyPr wrap="square" rtlCol="0" anchor="ctr"/>
          <a:lstStyle/>
          <a:p>
            <a:pPr indent="0" marL="0">
              <a:buNone/>
            </a:pPr>
            <a:r>
              <a:rPr lang="en-US" sz="900" dirty="0">
                <a:solidFill>
                  <a:srgbClr val="5A6376"/>
                </a:solidFill>
                <a:latin typeface="Calibri" pitchFamily="34" charset="0"/>
                <a:ea typeface="Calibri" pitchFamily="34" charset="-122"/>
                <a:cs typeface="Calibri" pitchFamily="34" charset="-120"/>
              </a:rPr>
              <a:t>Basic Pharmacology</a:t>
            </a:r>
            <a:endParaRPr lang="en-US" sz="900" dirty="0"/>
          </a:p>
        </p:txBody>
      </p:sp>
      <p:sp>
        <p:nvSpPr>
          <p:cNvPr id="12" name="Text 10"/>
          <p:cNvSpPr/>
          <p:nvPr/>
        </p:nvSpPr>
        <p:spPr>
          <a:xfrm>
            <a:off x="8275320" y="4759452"/>
            <a:ext cx="45720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68</a:t>
            </a:r>
            <a:endParaRPr lang="en-US" sz="900" dirty="0"/>
          </a:p>
        </p:txBody>
      </p:sp>
      <p:sp>
        <p:nvSpPr>
          <p:cNvPr id="13" name="Text 11"/>
          <p:cNvSpPr/>
          <p:nvPr/>
        </p:nvSpPr>
        <p:spPr>
          <a:xfrm>
            <a:off x="5852160" y="4759452"/>
            <a:ext cx="237744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ICS · Institute of Health Sciences</a:t>
            </a:r>
            <a:endParaRPr lang="en-US" sz="900"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bg>
      <p:bgPr>
        <a:solidFill>
          <a:srgbClr val="16264F"/>
        </a:solidFill>
      </p:bgPr>
    </p:bg>
    <p:spTree>
      <p:nvGrpSpPr>
        <p:cNvPr id="1" name=""/>
        <p:cNvGrpSpPr/>
        <p:nvPr/>
      </p:nvGrpSpPr>
      <p:grpSpPr>
        <a:xfrm>
          <a:off x="0" y="0"/>
          <a:ext cx="0" cy="0"/>
          <a:chOff x="0" y="0"/>
          <a:chExt cx="0" cy="0"/>
        </a:xfrm>
      </p:grpSpPr>
      <p:sp>
        <p:nvSpPr>
          <p:cNvPr id="2" name="Shape 0"/>
          <p:cNvSpPr/>
          <p:nvPr/>
        </p:nvSpPr>
        <p:spPr>
          <a:xfrm>
            <a:off x="0" y="0"/>
            <a:ext cx="164592" cy="5143500"/>
          </a:xfrm>
          <a:prstGeom prst="rect">
            <a:avLst/>
          </a:prstGeom>
          <a:solidFill>
            <a:srgbClr val="C9A227"/>
          </a:solidFill>
          <a:ln/>
        </p:spPr>
      </p:sp>
      <p:sp>
        <p:nvSpPr>
          <p:cNvPr id="3" name="Text 1"/>
          <p:cNvSpPr/>
          <p:nvPr/>
        </p:nvSpPr>
        <p:spPr>
          <a:xfrm>
            <a:off x="822960" y="1051560"/>
            <a:ext cx="1828800" cy="1097280"/>
          </a:xfrm>
          <a:prstGeom prst="rect">
            <a:avLst/>
          </a:prstGeom>
          <a:noFill/>
          <a:ln/>
        </p:spPr>
        <p:txBody>
          <a:bodyPr wrap="square" rtlCol="0" anchor="ctr"/>
          <a:lstStyle/>
          <a:p>
            <a:pPr indent="0" marL="0">
              <a:buNone/>
            </a:pPr>
            <a:r>
              <a:rPr lang="en-US" sz="8000" b="1" dirty="0">
                <a:solidFill>
                  <a:srgbClr val="C9A227"/>
                </a:solidFill>
                <a:latin typeface="Georgia" pitchFamily="34" charset="0"/>
                <a:ea typeface="Georgia" pitchFamily="34" charset="-122"/>
                <a:cs typeface="Georgia" pitchFamily="34" charset="-120"/>
              </a:rPr>
              <a:t>11</a:t>
            </a:r>
            <a:endParaRPr lang="en-US" sz="8000" dirty="0"/>
          </a:p>
        </p:txBody>
      </p:sp>
      <p:sp>
        <p:nvSpPr>
          <p:cNvPr id="4" name="Text 2"/>
          <p:cNvSpPr/>
          <p:nvPr/>
        </p:nvSpPr>
        <p:spPr>
          <a:xfrm>
            <a:off x="822960" y="2194560"/>
            <a:ext cx="4572000" cy="1005840"/>
          </a:xfrm>
          <a:prstGeom prst="rect">
            <a:avLst/>
          </a:prstGeom>
          <a:noFill/>
          <a:ln/>
        </p:spPr>
        <p:txBody>
          <a:bodyPr wrap="square" rtlCol="0" anchor="t"/>
          <a:lstStyle/>
          <a:p>
            <a:pPr indent="0" marL="0">
              <a:buNone/>
            </a:pPr>
            <a:r>
              <a:rPr lang="en-US" sz="2800" b="1" dirty="0">
                <a:solidFill>
                  <a:srgbClr val="FFFFFF"/>
                </a:solidFill>
                <a:latin typeface="Georgia" pitchFamily="34" charset="0"/>
                <a:ea typeface="Georgia" pitchFamily="34" charset="-122"/>
                <a:cs typeface="Georgia" pitchFamily="34" charset="-120"/>
              </a:rPr>
              <a:t>CPR / BLS and AED Use</a:t>
            </a:r>
            <a:endParaRPr lang="en-US" sz="2800" dirty="0"/>
          </a:p>
        </p:txBody>
      </p:sp>
      <p:sp>
        <p:nvSpPr>
          <p:cNvPr id="5" name="Text 3"/>
          <p:cNvSpPr/>
          <p:nvPr/>
        </p:nvSpPr>
        <p:spPr>
          <a:xfrm>
            <a:off x="868680" y="3246120"/>
            <a:ext cx="4572000" cy="731520"/>
          </a:xfrm>
          <a:prstGeom prst="rect">
            <a:avLst/>
          </a:prstGeom>
          <a:noFill/>
          <a:ln/>
        </p:spPr>
        <p:txBody>
          <a:bodyPr wrap="square" rtlCol="0" anchor="t"/>
          <a:lstStyle/>
          <a:p>
            <a:pPr indent="0" marL="0">
              <a:buNone/>
            </a:pPr>
            <a:r>
              <a:rPr lang="en-US" sz="1300" dirty="0">
                <a:solidFill>
                  <a:srgbClr val="C3CCE4"/>
                </a:solidFill>
                <a:latin typeface="Calibri" pitchFamily="34" charset="0"/>
                <a:ea typeface="Calibri" pitchFamily="34" charset="-122"/>
                <a:cs typeface="Calibri" pitchFamily="34" charset="-120"/>
              </a:rPr>
              <a:t>Chain of Survival · Compressions · Defibrillator · Choking</a:t>
            </a:r>
            <a:endParaRPr lang="en-US" sz="1300" dirty="0"/>
          </a:p>
        </p:txBody>
      </p:sp>
      <p:sp>
        <p:nvSpPr>
          <p:cNvPr id="6" name="Shape 4"/>
          <p:cNvSpPr/>
          <p:nvPr/>
        </p:nvSpPr>
        <p:spPr>
          <a:xfrm>
            <a:off x="5623560" y="1051560"/>
            <a:ext cx="3063240" cy="3063240"/>
          </a:xfrm>
          <a:prstGeom prst="roundRect">
            <a:avLst>
              <a:gd name="adj" fmla="val 896"/>
            </a:avLst>
          </a:prstGeom>
          <a:solidFill>
            <a:srgbClr val="FFFFFF"/>
          </a:solidFill>
          <a:ln w="12700">
            <a:solidFill>
              <a:srgbClr val="C9A227"/>
            </a:solidFill>
            <a:prstDash val="solid"/>
          </a:ln>
        </p:spPr>
      </p:sp>
      <p:pic>
        <p:nvPicPr>
          <p:cNvPr id="7" name="Image 0" descr="preencoded.png">    </p:cNvPr>
          <p:cNvPicPr>
            <a:picLocks noChangeAspect="1"/>
          </p:cNvPicPr>
          <p:nvPr/>
        </p:nvPicPr>
        <p:blipFill>
          <a:blip r:embed="rId1"/>
          <a:stretch>
            <a:fillRect/>
          </a:stretch>
        </p:blipFill>
        <p:spPr>
          <a:xfrm>
            <a:off x="5742432" y="1280160"/>
            <a:ext cx="2825496" cy="2606040"/>
          </a:xfrm>
          <a:prstGeom prst="rect">
            <a:avLst/>
          </a:prstGeom>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spTree>
      <p:nvGrpSpPr>
        <p:cNvPr id="1" name=""/>
        <p:cNvGrpSpPr/>
        <p:nvPr/>
      </p:nvGrpSpPr>
      <p:grpSpPr>
        <a:xfrm>
          <a:off x="0" y="0"/>
          <a:ext cx="0" cy="0"/>
          <a:chOff x="0" y="0"/>
          <a:chExt cx="0" cy="0"/>
        </a:xfrm>
      </p:grpSpPr>
      <p:sp>
        <p:nvSpPr>
          <p:cNvPr id="2" name="Text 0"/>
          <p:cNvSpPr/>
          <p:nvPr/>
        </p:nvSpPr>
        <p:spPr>
          <a:xfrm>
            <a:off x="411480" y="201168"/>
            <a:ext cx="8321040" cy="228600"/>
          </a:xfrm>
          <a:prstGeom prst="rect">
            <a:avLst/>
          </a:prstGeom>
          <a:noFill/>
          <a:ln/>
        </p:spPr>
        <p:txBody>
          <a:bodyPr wrap="square" rtlCol="0" anchor="ctr"/>
          <a:lstStyle/>
          <a:p>
            <a:pPr indent="0" marL="0">
              <a:buNone/>
            </a:pPr>
            <a:r>
              <a:rPr lang="en-US" sz="1000" b="1" spc="200" kern="0" dirty="0">
                <a:solidFill>
                  <a:srgbClr val="C9A227"/>
                </a:solidFill>
                <a:latin typeface="Calibri" pitchFamily="34" charset="0"/>
                <a:ea typeface="Calibri" pitchFamily="34" charset="-122"/>
                <a:cs typeface="Calibri" pitchFamily="34" charset="-120"/>
              </a:rPr>
              <a:t>CPR / BLS AND AED USE</a:t>
            </a:r>
            <a:endParaRPr lang="en-US" sz="1000" dirty="0"/>
          </a:p>
        </p:txBody>
      </p:sp>
      <p:sp>
        <p:nvSpPr>
          <p:cNvPr id="3" name="Text 1"/>
          <p:cNvSpPr/>
          <p:nvPr/>
        </p:nvSpPr>
        <p:spPr>
          <a:xfrm>
            <a:off x="411480" y="438912"/>
            <a:ext cx="8321040" cy="502920"/>
          </a:xfrm>
          <a:prstGeom prst="rect">
            <a:avLst/>
          </a:prstGeom>
          <a:noFill/>
          <a:ln/>
        </p:spPr>
        <p:txBody>
          <a:bodyPr wrap="square" rtlCol="0" anchor="ctr"/>
          <a:lstStyle/>
          <a:p>
            <a:pPr indent="0" marL="0">
              <a:buNone/>
            </a:pPr>
            <a:r>
              <a:rPr lang="en-US" sz="2600" b="1" dirty="0">
                <a:solidFill>
                  <a:srgbClr val="16264F"/>
                </a:solidFill>
                <a:latin typeface="Georgia" pitchFamily="34" charset="0"/>
                <a:ea typeface="Georgia" pitchFamily="34" charset="-122"/>
                <a:cs typeface="Georgia" pitchFamily="34" charset="-120"/>
              </a:rPr>
              <a:t>Adult CPR Sequence (C-A-B)</a:t>
            </a:r>
            <a:endParaRPr lang="en-US" sz="2600" dirty="0"/>
          </a:p>
        </p:txBody>
      </p:sp>
      <p:sp>
        <p:nvSpPr>
          <p:cNvPr id="4" name="Shape 2"/>
          <p:cNvSpPr/>
          <p:nvPr/>
        </p:nvSpPr>
        <p:spPr>
          <a:xfrm>
            <a:off x="457200" y="1051560"/>
            <a:ext cx="3977640" cy="310896"/>
          </a:xfrm>
          <a:prstGeom prst="rect">
            <a:avLst/>
          </a:prstGeom>
          <a:solidFill>
            <a:srgbClr val="16264F"/>
          </a:solidFill>
          <a:ln/>
        </p:spPr>
      </p:sp>
      <p:sp>
        <p:nvSpPr>
          <p:cNvPr id="5" name="Text 3"/>
          <p:cNvSpPr/>
          <p:nvPr/>
        </p:nvSpPr>
        <p:spPr>
          <a:xfrm>
            <a:off x="566928" y="1051560"/>
            <a:ext cx="3749040" cy="310896"/>
          </a:xfrm>
          <a:prstGeom prst="rect">
            <a:avLst/>
          </a:prstGeom>
          <a:noFill/>
          <a:ln/>
        </p:spPr>
        <p:txBody>
          <a:bodyPr wrap="square"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Assessment and Compressions</a:t>
            </a:r>
            <a:endParaRPr lang="en-US" sz="1200" dirty="0"/>
          </a:p>
        </p:txBody>
      </p:sp>
      <p:sp>
        <p:nvSpPr>
          <p:cNvPr id="6" name="Text 4"/>
          <p:cNvSpPr/>
          <p:nvPr/>
        </p:nvSpPr>
        <p:spPr>
          <a:xfrm>
            <a:off x="457200" y="1472184"/>
            <a:ext cx="3977640" cy="3008376"/>
          </a:xfrm>
          <a:prstGeom prst="rect">
            <a:avLst/>
          </a:prstGeom>
          <a:noFill/>
          <a:ln/>
        </p:spPr>
        <p:txBody>
          <a:bodyPr wrap="square" rtlCol="0" anchor="t"/>
          <a:lstStyle/>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Before starting</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Verify scene safety and put on gloves.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Check for response: gently shake and call out loudly.</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Activate the emergency system (911) and ask for the AED.</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Check pulse and breathing simultaneously (maximum 10 seconds).</a:t>
            </a:r>
            <a:endParaRPr lang="en-US" sz="1200" dirty="0"/>
          </a:p>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C — Compressions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Center of the chest, lower half of the sternum; heel of one hand with the other on top.</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Depth 2 inches (5 cm), rate 100-120 per minute, allow for chest recoil.</a:t>
            </a:r>
            <a:endParaRPr lang="en-US" sz="1200" dirty="0"/>
          </a:p>
        </p:txBody>
      </p:sp>
      <p:sp>
        <p:nvSpPr>
          <p:cNvPr id="7" name="Shape 5"/>
          <p:cNvSpPr/>
          <p:nvPr/>
        </p:nvSpPr>
        <p:spPr>
          <a:xfrm>
            <a:off x="4709160" y="1051560"/>
            <a:ext cx="3977640" cy="310896"/>
          </a:xfrm>
          <a:prstGeom prst="rect">
            <a:avLst/>
          </a:prstGeom>
          <a:solidFill>
            <a:srgbClr val="16264F"/>
          </a:solidFill>
          <a:ln/>
        </p:spPr>
      </p:sp>
      <p:sp>
        <p:nvSpPr>
          <p:cNvPr id="8" name="Text 6"/>
          <p:cNvSpPr/>
          <p:nvPr/>
        </p:nvSpPr>
        <p:spPr>
          <a:xfrm>
            <a:off x="4818888" y="1051560"/>
            <a:ext cx="3749040" cy="310896"/>
          </a:xfrm>
          <a:prstGeom prst="rect">
            <a:avLst/>
          </a:prstGeom>
          <a:noFill/>
          <a:ln/>
        </p:spPr>
        <p:txBody>
          <a:bodyPr wrap="square"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Airway and Breathing</a:t>
            </a:r>
            <a:endParaRPr lang="en-US" sz="1200" dirty="0"/>
          </a:p>
        </p:txBody>
      </p:sp>
      <p:sp>
        <p:nvSpPr>
          <p:cNvPr id="9" name="Text 7"/>
          <p:cNvSpPr/>
          <p:nvPr/>
        </p:nvSpPr>
        <p:spPr>
          <a:xfrm>
            <a:off x="4709160" y="1472184"/>
            <a:ext cx="3977640" cy="3008376"/>
          </a:xfrm>
          <a:prstGeom prst="rect">
            <a:avLst/>
          </a:prstGeom>
          <a:noFill/>
          <a:ln/>
        </p:spPr>
        <p:txBody>
          <a:bodyPr wrap="square" rtlCol="0" anchor="t"/>
          <a:lstStyle/>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A — Airway</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Tilt head and lift chin; if cervical trauma is suspected, jaw thrust.</a:t>
            </a:r>
            <a:endParaRPr lang="en-US" sz="1200" dirty="0"/>
          </a:p>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B — Breaths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Ratio 30 compressions : 2 breaths of 1 second each, with visible chest rise.</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Use a pocket mask or barrier device.</a:t>
            </a:r>
            <a:endParaRPr lang="en-US" sz="1200" dirty="0"/>
          </a:p>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Key points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Minimize interruptions (less than 10 seconds).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Switch rescuers every 2 minutes (5 cycles).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Continue until advanced personnel arrive.</a:t>
            </a:r>
            <a:endParaRPr lang="en-US" sz="1200" dirty="0"/>
          </a:p>
        </p:txBody>
      </p:sp>
      <p:sp>
        <p:nvSpPr>
          <p:cNvPr id="10" name="Shape 8"/>
          <p:cNvSpPr/>
          <p:nvPr/>
        </p:nvSpPr>
        <p:spPr>
          <a:xfrm>
            <a:off x="0" y="0"/>
            <a:ext cx="9144000" cy="54864"/>
          </a:xfrm>
          <a:prstGeom prst="rect">
            <a:avLst/>
          </a:prstGeom>
          <a:solidFill>
            <a:srgbClr val="C9A227"/>
          </a:solidFill>
          <a:ln/>
        </p:spPr>
      </p:sp>
      <p:sp>
        <p:nvSpPr>
          <p:cNvPr id="11" name="Text 9"/>
          <p:cNvSpPr/>
          <p:nvPr/>
        </p:nvSpPr>
        <p:spPr>
          <a:xfrm>
            <a:off x="411480" y="4759452"/>
            <a:ext cx="5486400" cy="274320"/>
          </a:xfrm>
          <a:prstGeom prst="rect">
            <a:avLst/>
          </a:prstGeom>
          <a:noFill/>
          <a:ln/>
        </p:spPr>
        <p:txBody>
          <a:bodyPr wrap="square" rtlCol="0" anchor="ctr"/>
          <a:lstStyle/>
          <a:p>
            <a:pPr indent="0" marL="0">
              <a:buNone/>
            </a:pPr>
            <a:r>
              <a:rPr lang="en-US" sz="900" dirty="0">
                <a:solidFill>
                  <a:srgbClr val="5A6376"/>
                </a:solidFill>
                <a:latin typeface="Calibri" pitchFamily="34" charset="0"/>
                <a:ea typeface="Calibri" pitchFamily="34" charset="-122"/>
                <a:cs typeface="Calibri" pitchFamily="34" charset="-120"/>
              </a:rPr>
              <a:t>CPR / BLS and AED Use</a:t>
            </a:r>
            <a:endParaRPr lang="en-US" sz="900" dirty="0"/>
          </a:p>
        </p:txBody>
      </p:sp>
      <p:sp>
        <p:nvSpPr>
          <p:cNvPr id="12" name="Text 10"/>
          <p:cNvSpPr/>
          <p:nvPr/>
        </p:nvSpPr>
        <p:spPr>
          <a:xfrm>
            <a:off x="8275320" y="4759452"/>
            <a:ext cx="45720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70</a:t>
            </a:r>
            <a:endParaRPr lang="en-US" sz="900" dirty="0"/>
          </a:p>
        </p:txBody>
      </p:sp>
      <p:sp>
        <p:nvSpPr>
          <p:cNvPr id="13" name="Text 11"/>
          <p:cNvSpPr/>
          <p:nvPr/>
        </p:nvSpPr>
        <p:spPr>
          <a:xfrm>
            <a:off x="5852160" y="4759452"/>
            <a:ext cx="237744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ICS · Institute of Health Sciences</a:t>
            </a:r>
            <a:endParaRPr lang="en-US" sz="900"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spTree>
      <p:nvGrpSpPr>
        <p:cNvPr id="1" name=""/>
        <p:cNvGrpSpPr/>
        <p:nvPr/>
      </p:nvGrpSpPr>
      <p:grpSpPr>
        <a:xfrm>
          <a:off x="0" y="0"/>
          <a:ext cx="0" cy="0"/>
          <a:chOff x="0" y="0"/>
          <a:chExt cx="0" cy="0"/>
        </a:xfrm>
      </p:grpSpPr>
      <p:sp>
        <p:nvSpPr>
          <p:cNvPr id="2" name="Text 0"/>
          <p:cNvSpPr/>
          <p:nvPr/>
        </p:nvSpPr>
        <p:spPr>
          <a:xfrm>
            <a:off x="411480" y="201168"/>
            <a:ext cx="8321040" cy="228600"/>
          </a:xfrm>
          <a:prstGeom prst="rect">
            <a:avLst/>
          </a:prstGeom>
          <a:noFill/>
          <a:ln/>
        </p:spPr>
        <p:txBody>
          <a:bodyPr wrap="square" rtlCol="0" anchor="ctr"/>
          <a:lstStyle/>
          <a:p>
            <a:pPr indent="0" marL="0">
              <a:buNone/>
            </a:pPr>
            <a:r>
              <a:rPr lang="en-US" sz="1000" b="1" spc="200" kern="0" dirty="0">
                <a:solidFill>
                  <a:srgbClr val="C9A227"/>
                </a:solidFill>
                <a:latin typeface="Calibri" pitchFamily="34" charset="0"/>
                <a:ea typeface="Calibri" pitchFamily="34" charset="-122"/>
                <a:cs typeface="Calibri" pitchFamily="34" charset="-120"/>
              </a:rPr>
              <a:t>CPR / BLS AND AED USE</a:t>
            </a:r>
            <a:endParaRPr lang="en-US" sz="1000" dirty="0"/>
          </a:p>
        </p:txBody>
      </p:sp>
      <p:sp>
        <p:nvSpPr>
          <p:cNvPr id="3" name="Text 1"/>
          <p:cNvSpPr/>
          <p:nvPr/>
        </p:nvSpPr>
        <p:spPr>
          <a:xfrm>
            <a:off x="411480" y="438912"/>
            <a:ext cx="8321040" cy="502920"/>
          </a:xfrm>
          <a:prstGeom prst="rect">
            <a:avLst/>
          </a:prstGeom>
          <a:noFill/>
          <a:ln/>
        </p:spPr>
        <p:txBody>
          <a:bodyPr wrap="square" rtlCol="0" anchor="ctr"/>
          <a:lstStyle/>
          <a:p>
            <a:pPr indent="0" marL="0">
              <a:buNone/>
            </a:pPr>
            <a:r>
              <a:rPr lang="en-US" sz="2600" b="1" dirty="0">
                <a:solidFill>
                  <a:srgbClr val="16264F"/>
                </a:solidFill>
                <a:latin typeface="Georgia" pitchFamily="34" charset="0"/>
                <a:ea typeface="Georgia" pitchFamily="34" charset="-122"/>
                <a:cs typeface="Georgia" pitchFamily="34" charset="-120"/>
              </a:rPr>
              <a:t>CPR by patient age</a:t>
            </a:r>
            <a:endParaRPr lang="en-US" sz="2600" dirty="0"/>
          </a:p>
        </p:txBody>
      </p:sp>
      <p:graphicFrame>
        <p:nvGraphicFramePr>
          <p:cNvPr id="72" name="Table 0"/>
          <p:cNvGraphicFramePr>
            <a:graphicFrameLocks noGrp="1"/>
          </p:cNvGraphicFramePr>
          <p:nvPr>
            <p:extLst>
              <p:ext uri="{D42A27DB-BD31-4B8C-83A1-F6EECF244321}">
                <p14:modId xmlns:p14="http://schemas.microsoft.com/office/powerpoint/2010/main" val="1579011935"/>
              </p:ext>
            </p:extLst>
          </p:nvPr>
        </p:nvGraphicFramePr>
        <p:xfrm>
          <a:off x="457200" y="1097280"/>
          <a:ext cx="8229600" cy="914400"/>
        </p:xfrm>
        <a:graphic>
          <a:graphicData uri="http://schemas.openxmlformats.org/drawingml/2006/table">
            <a:tbl>
              <a:tblPr/>
              <a:tblGrid>
                <a:gridCol w="1737360"/>
                <a:gridCol w="1828800"/>
                <a:gridCol w="2377440"/>
                <a:gridCol w="2286000"/>
              </a:tblGrid>
              <a:tr h="0">
                <a:tc>
                  <a:txBody>
                    <a:bodyPr/>
                    <a:lstStyle/>
                    <a:p>
                      <a:pPr algn="ctr" indent="0" marL="0">
                        <a:buNone/>
                      </a:pPr>
                      <a:r>
                        <a:rPr lang="en-US" sz="1100" b="1" dirty="0">
                          <a:solidFill>
                            <a:srgbClr val="FFFFFF"/>
                          </a:solidFill>
                          <a:latin typeface="Calibri" pitchFamily="34" charset="0"/>
                          <a:ea typeface="Calibri" pitchFamily="34" charset="-122"/>
                          <a:cs typeface="Calibri" pitchFamily="34" charset="-120"/>
                        </a:rPr>
                        <a:t>Parameter</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16264F"/>
                    </a:solidFill>
                  </a:tcPr>
                </a:tc>
                <a:tc>
                  <a:txBody>
                    <a:bodyPr/>
                    <a:lstStyle/>
                    <a:p>
                      <a:pPr algn="ctr" indent="0" marL="0">
                        <a:buNone/>
                      </a:pPr>
                      <a:r>
                        <a:rPr lang="en-US" sz="1100" b="1" dirty="0">
                          <a:solidFill>
                            <a:srgbClr val="FFFFFF"/>
                          </a:solidFill>
                          <a:latin typeface="Calibri" pitchFamily="34" charset="0"/>
                          <a:ea typeface="Calibri" pitchFamily="34" charset="-122"/>
                          <a:cs typeface="Calibri" pitchFamily="34" charset="-120"/>
                        </a:rPr>
                        <a:t>Adult</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16264F"/>
                    </a:solidFill>
                  </a:tcPr>
                </a:tc>
                <a:tc>
                  <a:txBody>
                    <a:bodyPr/>
                    <a:lstStyle/>
                    <a:p>
                      <a:pPr algn="ctr" indent="0" marL="0">
                        <a:buNone/>
                      </a:pPr>
                      <a:r>
                        <a:rPr lang="en-US" sz="1100" b="1" dirty="0">
                          <a:solidFill>
                            <a:srgbClr val="FFFFFF"/>
                          </a:solidFill>
                          <a:latin typeface="Calibri" pitchFamily="34" charset="0"/>
                          <a:ea typeface="Calibri" pitchFamily="34" charset="-122"/>
                          <a:cs typeface="Calibri" pitchFamily="34" charset="-120"/>
                        </a:rPr>
                        <a:t>Child (1 year - puberty)</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16264F"/>
                    </a:solidFill>
                  </a:tcPr>
                </a:tc>
                <a:tc>
                  <a:txBody>
                    <a:bodyPr/>
                    <a:lstStyle/>
                    <a:p>
                      <a:pPr algn="ctr" indent="0" marL="0">
                        <a:buNone/>
                      </a:pPr>
                      <a:r>
                        <a:rPr lang="en-US" sz="1100" b="1" dirty="0">
                          <a:solidFill>
                            <a:srgbClr val="FFFFFF"/>
                          </a:solidFill>
                          <a:latin typeface="Calibri" pitchFamily="34" charset="0"/>
                          <a:ea typeface="Calibri" pitchFamily="34" charset="-122"/>
                          <a:cs typeface="Calibri" pitchFamily="34" charset="-120"/>
                        </a:rPr>
                        <a:t>Infant (under 1 year)</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16264F"/>
                    </a:solidFill>
                  </a:tcPr>
                </a:tc>
              </a:tr>
              <a:tr h="0">
                <a:tc>
                  <a:txBody>
                    <a:bodyPr/>
                    <a:lstStyle/>
                    <a:p>
                      <a:pPr algn="l" indent="0" marL="0">
                        <a:buNone/>
                      </a:pPr>
                      <a:r>
                        <a:rPr lang="en-US" sz="1100" b="1" dirty="0">
                          <a:solidFill>
                            <a:srgbClr val="1F2430"/>
                          </a:solidFill>
                          <a:latin typeface="Calibri" pitchFamily="34" charset="0"/>
                          <a:ea typeface="Calibri" pitchFamily="34" charset="-122"/>
                          <a:cs typeface="Calibri" pitchFamily="34" charset="-120"/>
                        </a:rPr>
                        <a:t>Hands</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Two hands</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One or two hands</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2 fingers (or 2 thumbs if 2 rescuers)</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r>
              <a:tr h="0">
                <a:tc>
                  <a:txBody>
                    <a:bodyPr/>
                    <a:lstStyle/>
                    <a:p>
                      <a:pPr algn="l" indent="0" marL="0">
                        <a:buNone/>
                      </a:pPr>
                      <a:r>
                        <a:rPr lang="en-US" sz="1100" b="1" dirty="0">
                          <a:solidFill>
                            <a:srgbClr val="1F2430"/>
                          </a:solidFill>
                          <a:latin typeface="Calibri" pitchFamily="34" charset="0"/>
                          <a:ea typeface="Calibri" pitchFamily="34" charset="-122"/>
                          <a:cs typeface="Calibri" pitchFamily="34" charset="-120"/>
                        </a:rPr>
                        <a:t>Depth</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2F4F8"/>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5 cm (2 in.)</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2F4F8"/>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One third of chest (~5 cm)</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2F4F8"/>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One third of chest (~4 cm)</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2F4F8"/>
                    </a:solidFill>
                  </a:tcPr>
                </a:tc>
              </a:tr>
              <a:tr h="0">
                <a:tc>
                  <a:txBody>
                    <a:bodyPr/>
                    <a:lstStyle/>
                    <a:p>
                      <a:pPr algn="l" indent="0" marL="0">
                        <a:buNone/>
                      </a:pPr>
                      <a:r>
                        <a:rPr lang="en-US" sz="1100" b="1" dirty="0">
                          <a:solidFill>
                            <a:srgbClr val="1F2430"/>
                          </a:solidFill>
                          <a:latin typeface="Calibri" pitchFamily="34" charset="0"/>
                          <a:ea typeface="Calibri" pitchFamily="34" charset="-122"/>
                          <a:cs typeface="Calibri" pitchFamily="34" charset="-120"/>
                        </a:rPr>
                        <a:t>Rate</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100-120 / min</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100-120 / min</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100-120 / min</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r>
              <a:tr h="0">
                <a:tc>
                  <a:txBody>
                    <a:bodyPr/>
                    <a:lstStyle/>
                    <a:p>
                      <a:pPr algn="l" indent="0" marL="0">
                        <a:buNone/>
                      </a:pPr>
                      <a:r>
                        <a:rPr lang="en-US" sz="1100" b="1" dirty="0">
                          <a:solidFill>
                            <a:srgbClr val="1F2430"/>
                          </a:solidFill>
                          <a:latin typeface="Calibri" pitchFamily="34" charset="0"/>
                          <a:ea typeface="Calibri" pitchFamily="34" charset="-122"/>
                          <a:cs typeface="Calibri" pitchFamily="34" charset="-120"/>
                        </a:rPr>
                        <a:t>Ratio 1 rescuer</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2F4F8"/>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30:2</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2F4F8"/>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30:2</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2F4F8"/>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30:2</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2F4F8"/>
                    </a:solidFill>
                  </a:tcPr>
                </a:tc>
              </a:tr>
              <a:tr h="0">
                <a:tc>
                  <a:txBody>
                    <a:bodyPr/>
                    <a:lstStyle/>
                    <a:p>
                      <a:pPr algn="l" indent="0" marL="0">
                        <a:buNone/>
                      </a:pPr>
                      <a:r>
                        <a:rPr lang="en-US" sz="1100" b="1" dirty="0">
                          <a:solidFill>
                            <a:srgbClr val="1F2430"/>
                          </a:solidFill>
                          <a:latin typeface="Calibri" pitchFamily="34" charset="0"/>
                          <a:ea typeface="Calibri" pitchFamily="34" charset="-122"/>
                          <a:cs typeface="Calibri" pitchFamily="34" charset="-120"/>
                        </a:rPr>
                        <a:t>Ratio 2 rescuers</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30:2</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15:2</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15:2</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FFFFF"/>
                    </a:solidFill>
                  </a:tcPr>
                </a:tc>
              </a:tr>
              <a:tr h="0">
                <a:tc>
                  <a:txBody>
                    <a:bodyPr/>
                    <a:lstStyle/>
                    <a:p>
                      <a:pPr algn="l" indent="0" marL="0">
                        <a:buNone/>
                      </a:pPr>
                      <a:r>
                        <a:rPr lang="en-US" sz="1100" b="1" dirty="0">
                          <a:solidFill>
                            <a:srgbClr val="1F2430"/>
                          </a:solidFill>
                          <a:latin typeface="Calibri" pitchFamily="34" charset="0"/>
                          <a:ea typeface="Calibri" pitchFamily="34" charset="-122"/>
                          <a:cs typeface="Calibri" pitchFamily="34" charset="-120"/>
                        </a:rPr>
                        <a:t>Pulse to check</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2F4F8"/>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Carotid</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2F4F8"/>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Carotid or femoral</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2F4F8"/>
                    </a:solidFill>
                  </a:tcPr>
                </a:tc>
                <a:tc>
                  <a:txBody>
                    <a:bodyPr/>
                    <a:lstStyle/>
                    <a:p>
                      <a:pPr algn="ctr" indent="0" marL="0">
                        <a:buNone/>
                      </a:pPr>
                      <a:r>
                        <a:rPr lang="en-US" sz="1100" dirty="0">
                          <a:solidFill>
                            <a:srgbClr val="1F2430"/>
                          </a:solidFill>
                          <a:latin typeface="Calibri" pitchFamily="34" charset="0"/>
                          <a:ea typeface="Calibri" pitchFamily="34" charset="-122"/>
                          <a:cs typeface="Calibri" pitchFamily="34" charset="-120"/>
                        </a:rPr>
                        <a:t>Brachial</a:t>
                      </a:r>
                      <a:endParaRPr lang="en-US" sz="1100" dirty="0">
                        <a:latin typeface="Calibri" charset="0"/>
                        <a:ea typeface="Calibri" charset="0"/>
                        <a:cs typeface="Calibri" charset="0"/>
                      </a:endParaRPr>
                    </a:p>
                  </a:txBody>
                  <a:tcPr marL="63500" marR="63500" marT="63500" marB="63500" anchor="ctr">
                    <a:lnL w="9525" cap="flat" cmpd="sng" algn="ctr">
                      <a:solidFill>
                        <a:srgbClr val="C9CEDA"/>
                      </a:solidFill>
                      <a:prstDash val="solid"/>
                      <a:round/>
                      <a:headEnd type="none" w="med" len="med"/>
                      <a:tailEnd type="none" w="med" len="med"/>
                    </a:lnL>
                    <a:lnR w="9525" cap="flat" cmpd="sng" algn="ctr">
                      <a:solidFill>
                        <a:srgbClr val="C9CEDA"/>
                      </a:solidFill>
                      <a:prstDash val="solid"/>
                      <a:round/>
                      <a:headEnd type="none" w="med" len="med"/>
                      <a:tailEnd type="none" w="med" len="med"/>
                    </a:lnR>
                    <a:lnT w="9525" cap="flat" cmpd="sng" algn="ctr">
                      <a:solidFill>
                        <a:srgbClr val="C9CEDA"/>
                      </a:solidFill>
                      <a:prstDash val="solid"/>
                      <a:round/>
                      <a:headEnd type="none" w="med" len="med"/>
                      <a:tailEnd type="none" w="med" len="med"/>
                    </a:lnT>
                    <a:lnB w="9525" cap="flat" cmpd="sng" algn="ctr">
                      <a:solidFill>
                        <a:srgbClr val="C9CEDA"/>
                      </a:solidFill>
                      <a:prstDash val="solid"/>
                      <a:round/>
                      <a:headEnd type="none" w="med" len="med"/>
                      <a:tailEnd type="none" w="med" len="med"/>
                    </a:lnB>
                    <a:solidFill>
                      <a:srgbClr val="F2F4F8"/>
                    </a:solidFill>
                  </a:tcPr>
                </a:tc>
              </a:tr>
            </a:tbl>
          </a:graphicData>
        </a:graphic>
      </p:graphicFrame>
      <p:sp>
        <p:nvSpPr>
          <p:cNvPr id="5" name="Text 2"/>
          <p:cNvSpPr/>
          <p:nvPr/>
        </p:nvSpPr>
        <p:spPr>
          <a:xfrm>
            <a:off x="457200" y="4050792"/>
            <a:ext cx="8229600" cy="320040"/>
          </a:xfrm>
          <a:prstGeom prst="rect">
            <a:avLst/>
          </a:prstGeom>
          <a:noFill/>
          <a:ln/>
        </p:spPr>
        <p:txBody>
          <a:bodyPr wrap="square" rtlCol="0" anchor="ctr"/>
          <a:lstStyle/>
          <a:p>
            <a:pPr indent="0" marL="0">
              <a:buNone/>
            </a:pPr>
            <a:r>
              <a:rPr lang="en-US" sz="1000" i="1" dirty="0">
                <a:solidFill>
                  <a:srgbClr val="5A6376"/>
                </a:solidFill>
                <a:latin typeface="Calibri" pitchFamily="34" charset="0"/>
                <a:ea typeface="Calibri" pitchFamily="34" charset="-122"/>
                <a:cs typeface="Calibri" pitchFamily="34" charset="-120"/>
              </a:rPr>
              <a:t>The quality of compressions is the most influential factor in survival.</a:t>
            </a:r>
            <a:endParaRPr lang="en-US" sz="1000" dirty="0"/>
          </a:p>
        </p:txBody>
      </p:sp>
      <p:sp>
        <p:nvSpPr>
          <p:cNvPr id="6" name="Shape 3"/>
          <p:cNvSpPr/>
          <p:nvPr/>
        </p:nvSpPr>
        <p:spPr>
          <a:xfrm>
            <a:off x="0" y="0"/>
            <a:ext cx="9144000" cy="54864"/>
          </a:xfrm>
          <a:prstGeom prst="rect">
            <a:avLst/>
          </a:prstGeom>
          <a:solidFill>
            <a:srgbClr val="C9A227"/>
          </a:solidFill>
          <a:ln/>
        </p:spPr>
      </p:sp>
      <p:sp>
        <p:nvSpPr>
          <p:cNvPr id="7" name="Text 4"/>
          <p:cNvSpPr/>
          <p:nvPr/>
        </p:nvSpPr>
        <p:spPr>
          <a:xfrm>
            <a:off x="411480" y="4759452"/>
            <a:ext cx="5486400" cy="274320"/>
          </a:xfrm>
          <a:prstGeom prst="rect">
            <a:avLst/>
          </a:prstGeom>
          <a:noFill/>
          <a:ln/>
        </p:spPr>
        <p:txBody>
          <a:bodyPr wrap="square" rtlCol="0" anchor="ctr"/>
          <a:lstStyle/>
          <a:p>
            <a:pPr indent="0" marL="0">
              <a:buNone/>
            </a:pPr>
            <a:r>
              <a:rPr lang="en-US" sz="900" dirty="0">
                <a:solidFill>
                  <a:srgbClr val="5A6376"/>
                </a:solidFill>
                <a:latin typeface="Calibri" pitchFamily="34" charset="0"/>
                <a:ea typeface="Calibri" pitchFamily="34" charset="-122"/>
                <a:cs typeface="Calibri" pitchFamily="34" charset="-120"/>
              </a:rPr>
              <a:t>CPR / BLS and AED Use</a:t>
            </a:r>
            <a:endParaRPr lang="en-US" sz="900" dirty="0"/>
          </a:p>
        </p:txBody>
      </p:sp>
      <p:sp>
        <p:nvSpPr>
          <p:cNvPr id="8" name="Text 5"/>
          <p:cNvSpPr/>
          <p:nvPr/>
        </p:nvSpPr>
        <p:spPr>
          <a:xfrm>
            <a:off x="8275320" y="4759452"/>
            <a:ext cx="45720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71</a:t>
            </a:r>
            <a:endParaRPr lang="en-US" sz="900" dirty="0"/>
          </a:p>
        </p:txBody>
      </p:sp>
      <p:sp>
        <p:nvSpPr>
          <p:cNvPr id="9" name="Text 6"/>
          <p:cNvSpPr/>
          <p:nvPr/>
        </p:nvSpPr>
        <p:spPr>
          <a:xfrm>
            <a:off x="5852160" y="4759452"/>
            <a:ext cx="237744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ICS · Institute of Health Sciences</a:t>
            </a:r>
            <a:endParaRPr lang="en-US" sz="900"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spTree>
      <p:nvGrpSpPr>
        <p:cNvPr id="1" name=""/>
        <p:cNvGrpSpPr/>
        <p:nvPr/>
      </p:nvGrpSpPr>
      <p:grpSpPr>
        <a:xfrm>
          <a:off x="0" y="0"/>
          <a:ext cx="0" cy="0"/>
          <a:chOff x="0" y="0"/>
          <a:chExt cx="0" cy="0"/>
        </a:xfrm>
      </p:grpSpPr>
      <p:sp>
        <p:nvSpPr>
          <p:cNvPr id="2" name="Text 0"/>
          <p:cNvSpPr/>
          <p:nvPr/>
        </p:nvSpPr>
        <p:spPr>
          <a:xfrm>
            <a:off x="411480" y="201168"/>
            <a:ext cx="8321040" cy="228600"/>
          </a:xfrm>
          <a:prstGeom prst="rect">
            <a:avLst/>
          </a:prstGeom>
          <a:noFill/>
          <a:ln/>
        </p:spPr>
        <p:txBody>
          <a:bodyPr wrap="square" rtlCol="0" anchor="ctr"/>
          <a:lstStyle/>
          <a:p>
            <a:pPr indent="0" marL="0">
              <a:buNone/>
            </a:pPr>
            <a:r>
              <a:rPr lang="en-US" sz="1000" b="1" spc="200" kern="0" dirty="0">
                <a:solidFill>
                  <a:srgbClr val="C9A227"/>
                </a:solidFill>
                <a:latin typeface="Calibri" pitchFamily="34" charset="0"/>
                <a:ea typeface="Calibri" pitchFamily="34" charset="-122"/>
                <a:cs typeface="Calibri" pitchFamily="34" charset="-120"/>
              </a:rPr>
              <a:t>CPR / BLS AND AED USE</a:t>
            </a:r>
            <a:endParaRPr lang="en-US" sz="1000" dirty="0"/>
          </a:p>
        </p:txBody>
      </p:sp>
      <p:sp>
        <p:nvSpPr>
          <p:cNvPr id="3" name="Text 1"/>
          <p:cNvSpPr/>
          <p:nvPr/>
        </p:nvSpPr>
        <p:spPr>
          <a:xfrm>
            <a:off x="411480" y="438912"/>
            <a:ext cx="8321040" cy="502920"/>
          </a:xfrm>
          <a:prstGeom prst="rect">
            <a:avLst/>
          </a:prstGeom>
          <a:noFill/>
          <a:ln/>
        </p:spPr>
        <p:txBody>
          <a:bodyPr wrap="square" rtlCol="0" anchor="ctr"/>
          <a:lstStyle/>
          <a:p>
            <a:pPr indent="0" marL="0">
              <a:buNone/>
            </a:pPr>
            <a:r>
              <a:rPr lang="en-US" sz="2600" b="1" dirty="0">
                <a:solidFill>
                  <a:srgbClr val="16264F"/>
                </a:solidFill>
                <a:latin typeface="Georgia" pitchFamily="34" charset="0"/>
                <a:ea typeface="Georgia" pitchFamily="34" charset="-122"/>
                <a:cs typeface="Georgia" pitchFamily="34" charset="-120"/>
              </a:rPr>
              <a:t>AED and Choking</a:t>
            </a:r>
            <a:endParaRPr lang="en-US" sz="2600" dirty="0"/>
          </a:p>
        </p:txBody>
      </p:sp>
      <p:sp>
        <p:nvSpPr>
          <p:cNvPr id="4" name="Shape 2"/>
          <p:cNvSpPr/>
          <p:nvPr/>
        </p:nvSpPr>
        <p:spPr>
          <a:xfrm>
            <a:off x="457200" y="1051560"/>
            <a:ext cx="3977640" cy="310896"/>
          </a:xfrm>
          <a:prstGeom prst="rect">
            <a:avLst/>
          </a:prstGeom>
          <a:solidFill>
            <a:srgbClr val="16264F"/>
          </a:solidFill>
          <a:ln/>
        </p:spPr>
      </p:sp>
      <p:sp>
        <p:nvSpPr>
          <p:cNvPr id="5" name="Text 3"/>
          <p:cNvSpPr/>
          <p:nvPr/>
        </p:nvSpPr>
        <p:spPr>
          <a:xfrm>
            <a:off x="566928" y="1051560"/>
            <a:ext cx="3749040" cy="310896"/>
          </a:xfrm>
          <a:prstGeom prst="rect">
            <a:avLst/>
          </a:prstGeom>
          <a:noFill/>
          <a:ln/>
        </p:spPr>
        <p:txBody>
          <a:bodyPr wrap="square"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Automated External Defibrillator</a:t>
            </a:r>
            <a:endParaRPr lang="en-US" sz="1200" dirty="0"/>
          </a:p>
        </p:txBody>
      </p:sp>
      <p:sp>
        <p:nvSpPr>
          <p:cNvPr id="6" name="Text 4"/>
          <p:cNvSpPr/>
          <p:nvPr/>
        </p:nvSpPr>
        <p:spPr>
          <a:xfrm>
            <a:off x="457200" y="1472184"/>
            <a:ext cx="3977640" cy="3008376"/>
          </a:xfrm>
          <a:prstGeom prst="rect">
            <a:avLst/>
          </a:prstGeom>
          <a:noFill/>
          <a:ln/>
        </p:spPr>
        <p:txBody>
          <a:bodyPr wrap="square" rtlCol="0" anchor="t"/>
          <a:lstStyle/>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AED use step-by-step</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1. Turn on the device and follow voice prompts.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2. Dry the chest and shave if very hairy; remove medication patches.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3. Place pads: one below the right clavicle, the other on the left side below the armpit.</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4. No one touches the patient during rhythm analysis.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5. If shock is indicated, loudly announce "Clear!" and press the button.</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6. Immediately resume compressions for 2 minutes and re-evaluate.</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Pediatric pads for children under 8 years or less than 25 kg; if not available, use adult pads.</a:t>
            </a:r>
            <a:endParaRPr lang="en-US" sz="1200" dirty="0"/>
          </a:p>
        </p:txBody>
      </p:sp>
      <p:sp>
        <p:nvSpPr>
          <p:cNvPr id="7" name="Shape 5"/>
          <p:cNvSpPr/>
          <p:nvPr/>
        </p:nvSpPr>
        <p:spPr>
          <a:xfrm>
            <a:off x="4709160" y="1051560"/>
            <a:ext cx="3977640" cy="310896"/>
          </a:xfrm>
          <a:prstGeom prst="rect">
            <a:avLst/>
          </a:prstGeom>
          <a:solidFill>
            <a:srgbClr val="16264F"/>
          </a:solidFill>
          <a:ln/>
        </p:spPr>
      </p:sp>
      <p:sp>
        <p:nvSpPr>
          <p:cNvPr id="8" name="Text 6"/>
          <p:cNvSpPr/>
          <p:nvPr/>
        </p:nvSpPr>
        <p:spPr>
          <a:xfrm>
            <a:off x="4818888" y="1051560"/>
            <a:ext cx="3749040" cy="310896"/>
          </a:xfrm>
          <a:prstGeom prst="rect">
            <a:avLst/>
          </a:prstGeom>
          <a:noFill/>
          <a:ln/>
        </p:spPr>
        <p:txBody>
          <a:bodyPr wrap="square"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Choking</a:t>
            </a:r>
            <a:endParaRPr lang="en-US" sz="1200" dirty="0"/>
          </a:p>
        </p:txBody>
      </p:sp>
      <p:sp>
        <p:nvSpPr>
          <p:cNvPr id="9" name="Text 7"/>
          <p:cNvSpPr/>
          <p:nvPr/>
        </p:nvSpPr>
        <p:spPr>
          <a:xfrm>
            <a:off x="4709160" y="1472184"/>
            <a:ext cx="3977640" cy="3008376"/>
          </a:xfrm>
          <a:prstGeom prst="rect">
            <a:avLst/>
          </a:prstGeom>
          <a:noFill/>
          <a:ln/>
        </p:spPr>
        <p:txBody>
          <a:bodyPr wrap="square" rtlCol="0" anchor="t"/>
          <a:lstStyle/>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Airway Obstruction</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Mild obstruction: patient coughs forcefully and speaks — encourage them to keep coughing.</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Severe obstruction: cannot speak or cough, clutches throat (universal sign).</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Conscious adult and child: Heimlich maneuver, abdominal thrusts above the navel, upward.</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Pregnant and obese individuals: chest thrusts instead of abdominal thrusts.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Infant: 5 back blows and 5 chest thrusts, alternating.</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If unconscious: start CPR and check the mouth before each breath.</a:t>
            </a:r>
            <a:endParaRPr lang="en-US" sz="1200" dirty="0"/>
          </a:p>
        </p:txBody>
      </p:sp>
      <p:sp>
        <p:nvSpPr>
          <p:cNvPr id="10" name="Shape 8"/>
          <p:cNvSpPr/>
          <p:nvPr/>
        </p:nvSpPr>
        <p:spPr>
          <a:xfrm>
            <a:off x="0" y="0"/>
            <a:ext cx="9144000" cy="54864"/>
          </a:xfrm>
          <a:prstGeom prst="rect">
            <a:avLst/>
          </a:prstGeom>
          <a:solidFill>
            <a:srgbClr val="C9A227"/>
          </a:solidFill>
          <a:ln/>
        </p:spPr>
      </p:sp>
      <p:sp>
        <p:nvSpPr>
          <p:cNvPr id="11" name="Text 9"/>
          <p:cNvSpPr/>
          <p:nvPr/>
        </p:nvSpPr>
        <p:spPr>
          <a:xfrm>
            <a:off x="411480" y="4759452"/>
            <a:ext cx="5486400" cy="274320"/>
          </a:xfrm>
          <a:prstGeom prst="rect">
            <a:avLst/>
          </a:prstGeom>
          <a:noFill/>
          <a:ln/>
        </p:spPr>
        <p:txBody>
          <a:bodyPr wrap="square" rtlCol="0" anchor="ctr"/>
          <a:lstStyle/>
          <a:p>
            <a:pPr indent="0" marL="0">
              <a:buNone/>
            </a:pPr>
            <a:r>
              <a:rPr lang="en-US" sz="900" dirty="0">
                <a:solidFill>
                  <a:srgbClr val="5A6376"/>
                </a:solidFill>
                <a:latin typeface="Calibri" pitchFamily="34" charset="0"/>
                <a:ea typeface="Calibri" pitchFamily="34" charset="-122"/>
                <a:cs typeface="Calibri" pitchFamily="34" charset="-120"/>
              </a:rPr>
              <a:t>CPR / BLS and AED Use</a:t>
            </a:r>
            <a:endParaRPr lang="en-US" sz="900" dirty="0"/>
          </a:p>
        </p:txBody>
      </p:sp>
      <p:sp>
        <p:nvSpPr>
          <p:cNvPr id="12" name="Text 10"/>
          <p:cNvSpPr/>
          <p:nvPr/>
        </p:nvSpPr>
        <p:spPr>
          <a:xfrm>
            <a:off x="8275320" y="4759452"/>
            <a:ext cx="45720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72</a:t>
            </a:r>
            <a:endParaRPr lang="en-US" sz="900" dirty="0"/>
          </a:p>
        </p:txBody>
      </p:sp>
      <p:sp>
        <p:nvSpPr>
          <p:cNvPr id="13" name="Text 11"/>
          <p:cNvSpPr/>
          <p:nvPr/>
        </p:nvSpPr>
        <p:spPr>
          <a:xfrm>
            <a:off x="5852160" y="4759452"/>
            <a:ext cx="237744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ICS · Institute of Health Sciences</a:t>
            </a:r>
            <a:endParaRPr lang="en-US" sz="900"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bg>
      <p:bgPr>
        <a:solidFill>
          <a:srgbClr val="16264F"/>
        </a:solidFill>
      </p:bgPr>
    </p:bg>
    <p:spTree>
      <p:nvGrpSpPr>
        <p:cNvPr id="1" name=""/>
        <p:cNvGrpSpPr/>
        <p:nvPr/>
      </p:nvGrpSpPr>
      <p:grpSpPr>
        <a:xfrm>
          <a:off x="0" y="0"/>
          <a:ext cx="0" cy="0"/>
          <a:chOff x="0" y="0"/>
          <a:chExt cx="0" cy="0"/>
        </a:xfrm>
      </p:grpSpPr>
      <p:sp>
        <p:nvSpPr>
          <p:cNvPr id="2" name="Shape 0"/>
          <p:cNvSpPr/>
          <p:nvPr/>
        </p:nvSpPr>
        <p:spPr>
          <a:xfrm>
            <a:off x="0" y="0"/>
            <a:ext cx="164592" cy="5143500"/>
          </a:xfrm>
          <a:prstGeom prst="rect">
            <a:avLst/>
          </a:prstGeom>
          <a:solidFill>
            <a:srgbClr val="C9A227"/>
          </a:solidFill>
          <a:ln/>
        </p:spPr>
      </p:sp>
      <p:sp>
        <p:nvSpPr>
          <p:cNvPr id="3" name="Text 1"/>
          <p:cNvSpPr/>
          <p:nvPr/>
        </p:nvSpPr>
        <p:spPr>
          <a:xfrm>
            <a:off x="822960" y="1051560"/>
            <a:ext cx="1828800" cy="1097280"/>
          </a:xfrm>
          <a:prstGeom prst="rect">
            <a:avLst/>
          </a:prstGeom>
          <a:noFill/>
          <a:ln/>
        </p:spPr>
        <p:txBody>
          <a:bodyPr wrap="square" rtlCol="0" anchor="ctr"/>
          <a:lstStyle/>
          <a:p>
            <a:pPr indent="0" marL="0">
              <a:buNone/>
            </a:pPr>
            <a:r>
              <a:rPr lang="en-US" sz="8000" b="1" dirty="0">
                <a:solidFill>
                  <a:srgbClr val="C9A227"/>
                </a:solidFill>
                <a:latin typeface="Georgia" pitchFamily="34" charset="0"/>
                <a:ea typeface="Georgia" pitchFamily="34" charset="-122"/>
                <a:cs typeface="Georgia" pitchFamily="34" charset="-120"/>
              </a:rPr>
              <a:t>12</a:t>
            </a:r>
            <a:endParaRPr lang="en-US" sz="8000" dirty="0"/>
          </a:p>
        </p:txBody>
      </p:sp>
      <p:sp>
        <p:nvSpPr>
          <p:cNvPr id="4" name="Text 2"/>
          <p:cNvSpPr/>
          <p:nvPr/>
        </p:nvSpPr>
        <p:spPr>
          <a:xfrm>
            <a:off x="822960" y="2194560"/>
            <a:ext cx="4572000" cy="1005840"/>
          </a:xfrm>
          <a:prstGeom prst="rect">
            <a:avLst/>
          </a:prstGeom>
          <a:noFill/>
          <a:ln/>
        </p:spPr>
        <p:txBody>
          <a:bodyPr wrap="square" rtlCol="0" anchor="t"/>
          <a:lstStyle/>
          <a:p>
            <a:pPr indent="0" marL="0">
              <a:buNone/>
            </a:pPr>
            <a:r>
              <a:rPr lang="en-US" sz="2800" b="1" dirty="0">
                <a:solidFill>
                  <a:srgbClr val="FFFFFF"/>
                </a:solidFill>
                <a:latin typeface="Georgia" pitchFamily="34" charset="0"/>
                <a:ea typeface="Georgia" pitchFamily="34" charset="-122"/>
                <a:cs typeface="Georgia" pitchFamily="34" charset="-120"/>
              </a:rPr>
              <a:t>Asepsis, Sterilization, and PPE</a:t>
            </a:r>
            <a:endParaRPr lang="en-US" sz="2800" dirty="0"/>
          </a:p>
        </p:txBody>
      </p:sp>
      <p:sp>
        <p:nvSpPr>
          <p:cNvPr id="5" name="Text 3"/>
          <p:cNvSpPr/>
          <p:nvPr/>
        </p:nvSpPr>
        <p:spPr>
          <a:xfrm>
            <a:off x="868680" y="3246120"/>
            <a:ext cx="4572000" cy="731520"/>
          </a:xfrm>
          <a:prstGeom prst="rect">
            <a:avLst/>
          </a:prstGeom>
          <a:noFill/>
          <a:ln/>
        </p:spPr>
        <p:txBody>
          <a:bodyPr wrap="square" rtlCol="0" anchor="t"/>
          <a:lstStyle/>
          <a:p>
            <a:pPr indent="0" marL="0">
              <a:buNone/>
            </a:pPr>
            <a:r>
              <a:rPr lang="en-US" sz="1300" dirty="0">
                <a:solidFill>
                  <a:srgbClr val="C3CCE4"/>
                </a:solidFill>
                <a:latin typeface="Calibri" pitchFamily="34" charset="0"/>
                <a:ea typeface="Calibri" pitchFamily="34" charset="-122"/>
                <a:cs typeface="Calibri" pitchFamily="34" charset="-120"/>
              </a:rPr>
              <a:t>Chain of Infection · Autoclave · Standard Precautions</a:t>
            </a:r>
            <a:endParaRPr lang="en-US" sz="1300" dirty="0"/>
          </a:p>
        </p:txBody>
      </p:sp>
      <p:sp>
        <p:nvSpPr>
          <p:cNvPr id="6" name="Shape 4"/>
          <p:cNvSpPr/>
          <p:nvPr/>
        </p:nvSpPr>
        <p:spPr>
          <a:xfrm>
            <a:off x="5623560" y="1051560"/>
            <a:ext cx="3063240" cy="3063240"/>
          </a:xfrm>
          <a:prstGeom prst="roundRect">
            <a:avLst>
              <a:gd name="adj" fmla="val 896"/>
            </a:avLst>
          </a:prstGeom>
          <a:solidFill>
            <a:srgbClr val="FFFFFF"/>
          </a:solidFill>
          <a:ln w="12700">
            <a:solidFill>
              <a:srgbClr val="C9A227"/>
            </a:solidFill>
            <a:prstDash val="solid"/>
          </a:ln>
        </p:spPr>
      </p:sp>
      <p:pic>
        <p:nvPicPr>
          <p:cNvPr id="7" name="Image 0" descr="preencoded.png">    </p:cNvPr>
          <p:cNvPicPr>
            <a:picLocks noChangeAspect="1"/>
          </p:cNvPicPr>
          <p:nvPr/>
        </p:nvPicPr>
        <p:blipFill>
          <a:blip r:embed="rId1"/>
          <a:stretch>
            <a:fillRect/>
          </a:stretch>
        </p:blipFill>
        <p:spPr>
          <a:xfrm>
            <a:off x="5742432" y="1280160"/>
            <a:ext cx="2825496" cy="2606040"/>
          </a:xfrm>
          <a:prstGeom prst="rect">
            <a:avLst/>
          </a:prstGeom>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spTree>
      <p:nvGrpSpPr>
        <p:cNvPr id="1" name=""/>
        <p:cNvGrpSpPr/>
        <p:nvPr/>
      </p:nvGrpSpPr>
      <p:grpSpPr>
        <a:xfrm>
          <a:off x="0" y="0"/>
          <a:ext cx="0" cy="0"/>
          <a:chOff x="0" y="0"/>
          <a:chExt cx="0" cy="0"/>
        </a:xfrm>
      </p:grpSpPr>
      <p:sp>
        <p:nvSpPr>
          <p:cNvPr id="2" name="Text 0"/>
          <p:cNvSpPr/>
          <p:nvPr/>
        </p:nvSpPr>
        <p:spPr>
          <a:xfrm>
            <a:off x="411480" y="201168"/>
            <a:ext cx="8321040" cy="228600"/>
          </a:xfrm>
          <a:prstGeom prst="rect">
            <a:avLst/>
          </a:prstGeom>
          <a:noFill/>
          <a:ln/>
        </p:spPr>
        <p:txBody>
          <a:bodyPr wrap="square" rtlCol="0" anchor="ctr"/>
          <a:lstStyle/>
          <a:p>
            <a:pPr indent="0" marL="0">
              <a:buNone/>
            </a:pPr>
            <a:r>
              <a:rPr lang="en-US" sz="1000" b="1" spc="200" kern="0" dirty="0">
                <a:solidFill>
                  <a:srgbClr val="C9A227"/>
                </a:solidFill>
                <a:latin typeface="Calibri" pitchFamily="34" charset="0"/>
                <a:ea typeface="Calibri" pitchFamily="34" charset="-122"/>
                <a:cs typeface="Calibri" pitchFamily="34" charset="-120"/>
              </a:rPr>
              <a:t>ASEPSIS, STERILIZATION, AND PPE</a:t>
            </a:r>
            <a:endParaRPr lang="en-US" sz="1000" dirty="0"/>
          </a:p>
        </p:txBody>
      </p:sp>
      <p:sp>
        <p:nvSpPr>
          <p:cNvPr id="3" name="Text 1"/>
          <p:cNvSpPr/>
          <p:nvPr/>
        </p:nvSpPr>
        <p:spPr>
          <a:xfrm>
            <a:off x="411480" y="438912"/>
            <a:ext cx="8321040" cy="502920"/>
          </a:xfrm>
          <a:prstGeom prst="rect">
            <a:avLst/>
          </a:prstGeom>
          <a:noFill/>
          <a:ln/>
        </p:spPr>
        <p:txBody>
          <a:bodyPr wrap="square" rtlCol="0" anchor="ctr"/>
          <a:lstStyle/>
          <a:p>
            <a:pPr indent="0" marL="0">
              <a:buNone/>
            </a:pPr>
            <a:r>
              <a:rPr lang="en-US" sz="2600" b="1" dirty="0">
                <a:solidFill>
                  <a:srgbClr val="16264F"/>
                </a:solidFill>
                <a:latin typeface="Georgia" pitchFamily="34" charset="0"/>
                <a:ea typeface="Georgia" pitchFamily="34" charset="-122"/>
                <a:cs typeface="Georgia" pitchFamily="34" charset="-120"/>
              </a:rPr>
              <a:t>Chain of Infection and Precautions</a:t>
            </a:r>
            <a:endParaRPr lang="en-US" sz="2600" dirty="0"/>
          </a:p>
        </p:txBody>
      </p:sp>
      <p:sp>
        <p:nvSpPr>
          <p:cNvPr id="4" name="Shape 2"/>
          <p:cNvSpPr/>
          <p:nvPr/>
        </p:nvSpPr>
        <p:spPr>
          <a:xfrm>
            <a:off x="457200" y="1051560"/>
            <a:ext cx="3977640" cy="310896"/>
          </a:xfrm>
          <a:prstGeom prst="rect">
            <a:avLst/>
          </a:prstGeom>
          <a:solidFill>
            <a:srgbClr val="16264F"/>
          </a:solidFill>
          <a:ln/>
        </p:spPr>
      </p:sp>
      <p:sp>
        <p:nvSpPr>
          <p:cNvPr id="5" name="Text 3"/>
          <p:cNvSpPr/>
          <p:nvPr/>
        </p:nvSpPr>
        <p:spPr>
          <a:xfrm>
            <a:off x="566928" y="1051560"/>
            <a:ext cx="3749040" cy="310896"/>
          </a:xfrm>
          <a:prstGeom prst="rect">
            <a:avLst/>
          </a:prstGeom>
          <a:noFill/>
          <a:ln/>
        </p:spPr>
        <p:txBody>
          <a:bodyPr wrap="square"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Chain of Infection</a:t>
            </a:r>
            <a:endParaRPr lang="en-US" sz="1200" dirty="0"/>
          </a:p>
        </p:txBody>
      </p:sp>
      <p:sp>
        <p:nvSpPr>
          <p:cNvPr id="6" name="Text 4"/>
          <p:cNvSpPr/>
          <p:nvPr/>
        </p:nvSpPr>
        <p:spPr>
          <a:xfrm>
            <a:off x="457200" y="1472184"/>
            <a:ext cx="3977640" cy="3008376"/>
          </a:xfrm>
          <a:prstGeom prst="rect">
            <a:avLst/>
          </a:prstGeom>
          <a:noFill/>
          <a:ln/>
        </p:spPr>
        <p:txBody>
          <a:bodyPr wrap="square" rtlCol="0" anchor="t"/>
          <a:lstStyle/>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The 6 links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1. Infectious agent (bacteria, virus, fungus, parasite).</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2. Reservoir (person, animal, equipment, water).</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3. Portal of exit (blood, secretions, feces).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4. Mode of transmission (contact, droplets, airborne, vehicle, vector).</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5. Portal of entry (mucous membranes, broken skin, puncture).</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6. Susceptible host (immunocompromised, elderly, newborn).</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Breaking a single link stops the infection: hand hygiene is the most effective measure.</a:t>
            </a:r>
            <a:endParaRPr lang="en-US" sz="1200" dirty="0"/>
          </a:p>
        </p:txBody>
      </p:sp>
      <p:sp>
        <p:nvSpPr>
          <p:cNvPr id="7" name="Shape 5"/>
          <p:cNvSpPr/>
          <p:nvPr/>
        </p:nvSpPr>
        <p:spPr>
          <a:xfrm>
            <a:off x="4709160" y="1051560"/>
            <a:ext cx="3977640" cy="310896"/>
          </a:xfrm>
          <a:prstGeom prst="rect">
            <a:avLst/>
          </a:prstGeom>
          <a:solidFill>
            <a:srgbClr val="16264F"/>
          </a:solidFill>
          <a:ln/>
        </p:spPr>
      </p:sp>
      <p:sp>
        <p:nvSpPr>
          <p:cNvPr id="8" name="Text 6"/>
          <p:cNvSpPr/>
          <p:nvPr/>
        </p:nvSpPr>
        <p:spPr>
          <a:xfrm>
            <a:off x="4818888" y="1051560"/>
            <a:ext cx="3749040" cy="310896"/>
          </a:xfrm>
          <a:prstGeom prst="rect">
            <a:avLst/>
          </a:prstGeom>
          <a:noFill/>
          <a:ln/>
        </p:spPr>
        <p:txBody>
          <a:bodyPr wrap="square"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Types of Precautions</a:t>
            </a:r>
            <a:endParaRPr lang="en-US" sz="1200" dirty="0"/>
          </a:p>
        </p:txBody>
      </p:sp>
      <p:sp>
        <p:nvSpPr>
          <p:cNvPr id="9" name="Text 7"/>
          <p:cNvSpPr/>
          <p:nvPr/>
        </p:nvSpPr>
        <p:spPr>
          <a:xfrm>
            <a:off x="4709160" y="1472184"/>
            <a:ext cx="3977640" cy="3008376"/>
          </a:xfrm>
          <a:prstGeom prst="rect">
            <a:avLst/>
          </a:prstGeom>
          <a:noFill/>
          <a:ln/>
        </p:spPr>
        <p:txBody>
          <a:bodyPr wrap="square" rtlCol="0" anchor="t"/>
          <a:lstStyle/>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Standard precautions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Treat all blood and body fluids as potentially infectious.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Hand hygiene before and after each patient, 20 seconds with soap and water.</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Never recap needles; dispose of them in a rigid red container.</a:t>
            </a:r>
            <a:endParaRPr lang="en-US" sz="1200" dirty="0"/>
          </a:p>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Transmission-based precautions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Contact: gloves and gown (C. difficile, scabies).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Droplet: surgical mask within 1 meter (influenza, pertussis).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Airborne: N95 respirator and negative pressure room (tuberculosis, measles).</a:t>
            </a:r>
            <a:endParaRPr lang="en-US" sz="1200" dirty="0"/>
          </a:p>
        </p:txBody>
      </p:sp>
      <p:sp>
        <p:nvSpPr>
          <p:cNvPr id="10" name="Shape 8"/>
          <p:cNvSpPr/>
          <p:nvPr/>
        </p:nvSpPr>
        <p:spPr>
          <a:xfrm>
            <a:off x="0" y="0"/>
            <a:ext cx="9144000" cy="54864"/>
          </a:xfrm>
          <a:prstGeom prst="rect">
            <a:avLst/>
          </a:prstGeom>
          <a:solidFill>
            <a:srgbClr val="C9A227"/>
          </a:solidFill>
          <a:ln/>
        </p:spPr>
      </p:sp>
      <p:sp>
        <p:nvSpPr>
          <p:cNvPr id="11" name="Text 9"/>
          <p:cNvSpPr/>
          <p:nvPr/>
        </p:nvSpPr>
        <p:spPr>
          <a:xfrm>
            <a:off x="411480" y="4759452"/>
            <a:ext cx="5486400" cy="274320"/>
          </a:xfrm>
          <a:prstGeom prst="rect">
            <a:avLst/>
          </a:prstGeom>
          <a:noFill/>
          <a:ln/>
        </p:spPr>
        <p:txBody>
          <a:bodyPr wrap="square" rtlCol="0" anchor="ctr"/>
          <a:lstStyle/>
          <a:p>
            <a:pPr indent="0" marL="0">
              <a:buNone/>
            </a:pPr>
            <a:r>
              <a:rPr lang="en-US" sz="900" dirty="0">
                <a:solidFill>
                  <a:srgbClr val="5A6376"/>
                </a:solidFill>
                <a:latin typeface="Calibri" pitchFamily="34" charset="0"/>
                <a:ea typeface="Calibri" pitchFamily="34" charset="-122"/>
                <a:cs typeface="Calibri" pitchFamily="34" charset="-120"/>
              </a:rPr>
              <a:t>Asepsis, Sterilization, and PPE</a:t>
            </a:r>
            <a:endParaRPr lang="en-US" sz="900" dirty="0"/>
          </a:p>
        </p:txBody>
      </p:sp>
      <p:sp>
        <p:nvSpPr>
          <p:cNvPr id="12" name="Text 10"/>
          <p:cNvSpPr/>
          <p:nvPr/>
        </p:nvSpPr>
        <p:spPr>
          <a:xfrm>
            <a:off x="8275320" y="4759452"/>
            <a:ext cx="45720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74</a:t>
            </a:r>
            <a:endParaRPr lang="en-US" sz="900" dirty="0"/>
          </a:p>
        </p:txBody>
      </p:sp>
      <p:sp>
        <p:nvSpPr>
          <p:cNvPr id="13" name="Text 11"/>
          <p:cNvSpPr/>
          <p:nvPr/>
        </p:nvSpPr>
        <p:spPr>
          <a:xfrm>
            <a:off x="5852160" y="4759452"/>
            <a:ext cx="237744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ICS · Institute of Health Sciences</a:t>
            </a:r>
            <a:endParaRPr lang="en-US" sz="900"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spTree>
      <p:nvGrpSpPr>
        <p:cNvPr id="1" name=""/>
        <p:cNvGrpSpPr/>
        <p:nvPr/>
      </p:nvGrpSpPr>
      <p:grpSpPr>
        <a:xfrm>
          <a:off x="0" y="0"/>
          <a:ext cx="0" cy="0"/>
          <a:chOff x="0" y="0"/>
          <a:chExt cx="0" cy="0"/>
        </a:xfrm>
      </p:grpSpPr>
      <p:sp>
        <p:nvSpPr>
          <p:cNvPr id="2" name="Text 0"/>
          <p:cNvSpPr/>
          <p:nvPr/>
        </p:nvSpPr>
        <p:spPr>
          <a:xfrm>
            <a:off x="411480" y="201168"/>
            <a:ext cx="8321040" cy="228600"/>
          </a:xfrm>
          <a:prstGeom prst="rect">
            <a:avLst/>
          </a:prstGeom>
          <a:noFill/>
          <a:ln/>
        </p:spPr>
        <p:txBody>
          <a:bodyPr wrap="square" rtlCol="0" anchor="ctr"/>
          <a:lstStyle/>
          <a:p>
            <a:pPr indent="0" marL="0">
              <a:buNone/>
            </a:pPr>
            <a:r>
              <a:rPr lang="en-US" sz="1000" b="1" spc="200" kern="0" dirty="0">
                <a:solidFill>
                  <a:srgbClr val="C9A227"/>
                </a:solidFill>
                <a:latin typeface="Calibri" pitchFamily="34" charset="0"/>
                <a:ea typeface="Calibri" pitchFamily="34" charset="-122"/>
                <a:cs typeface="Calibri" pitchFamily="34" charset="-120"/>
              </a:rPr>
              <a:t>ASEPSIS, STERILIZATION, AND PPE</a:t>
            </a:r>
            <a:endParaRPr lang="en-US" sz="1000" dirty="0"/>
          </a:p>
        </p:txBody>
      </p:sp>
      <p:sp>
        <p:nvSpPr>
          <p:cNvPr id="3" name="Text 1"/>
          <p:cNvSpPr/>
          <p:nvPr/>
        </p:nvSpPr>
        <p:spPr>
          <a:xfrm>
            <a:off x="411480" y="438912"/>
            <a:ext cx="8321040" cy="502920"/>
          </a:xfrm>
          <a:prstGeom prst="rect">
            <a:avLst/>
          </a:prstGeom>
          <a:noFill/>
          <a:ln/>
        </p:spPr>
        <p:txBody>
          <a:bodyPr wrap="square" rtlCol="0" anchor="ctr"/>
          <a:lstStyle/>
          <a:p>
            <a:pPr indent="0" marL="0">
              <a:buNone/>
            </a:pPr>
            <a:r>
              <a:rPr lang="en-US" sz="2600" b="1" dirty="0">
                <a:solidFill>
                  <a:srgbClr val="16264F"/>
                </a:solidFill>
                <a:latin typeface="Georgia" pitchFamily="34" charset="0"/>
                <a:ea typeface="Georgia" pitchFamily="34" charset="-122"/>
                <a:cs typeface="Georgia" pitchFamily="34" charset="-120"/>
              </a:rPr>
              <a:t>Medical, Surgical Asepsis, and Sterilization</a:t>
            </a:r>
            <a:endParaRPr lang="en-US" sz="2600" dirty="0"/>
          </a:p>
        </p:txBody>
      </p:sp>
      <p:sp>
        <p:nvSpPr>
          <p:cNvPr id="4" name="Shape 2"/>
          <p:cNvSpPr/>
          <p:nvPr/>
        </p:nvSpPr>
        <p:spPr>
          <a:xfrm>
            <a:off x="457200" y="1051560"/>
            <a:ext cx="3977640" cy="310896"/>
          </a:xfrm>
          <a:prstGeom prst="rect">
            <a:avLst/>
          </a:prstGeom>
          <a:solidFill>
            <a:srgbClr val="16264F"/>
          </a:solidFill>
          <a:ln/>
        </p:spPr>
      </p:sp>
      <p:sp>
        <p:nvSpPr>
          <p:cNvPr id="5" name="Text 3"/>
          <p:cNvSpPr/>
          <p:nvPr/>
        </p:nvSpPr>
        <p:spPr>
          <a:xfrm>
            <a:off x="566928" y="1051560"/>
            <a:ext cx="3749040" cy="310896"/>
          </a:xfrm>
          <a:prstGeom prst="rect">
            <a:avLst/>
          </a:prstGeom>
          <a:noFill/>
          <a:ln/>
        </p:spPr>
        <p:txBody>
          <a:bodyPr wrap="square"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Cleaning, disinfection, and sterilization</a:t>
            </a:r>
            <a:endParaRPr lang="en-US" sz="1200" dirty="0"/>
          </a:p>
        </p:txBody>
      </p:sp>
      <p:sp>
        <p:nvSpPr>
          <p:cNvPr id="6" name="Text 4"/>
          <p:cNvSpPr/>
          <p:nvPr/>
        </p:nvSpPr>
        <p:spPr>
          <a:xfrm>
            <a:off x="457200" y="1472184"/>
            <a:ext cx="3977640" cy="3008376"/>
          </a:xfrm>
          <a:prstGeom prst="rect">
            <a:avLst/>
          </a:prstGeom>
          <a:noFill/>
          <a:ln/>
        </p:spPr>
        <p:txBody>
          <a:bodyPr wrap="square" rtlCol="0" anchor="t"/>
          <a:lstStyle/>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Levels of control</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Sanitization: removes visible debris; cleaning with water and detergent.</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Disinfection: destroys pathogenic microorganisms, not spores (high, intermediate, or low level).</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Sterilization: destroys ALL forms of microbial life, including spores.</a:t>
            </a:r>
            <a:endParaRPr lang="en-US" sz="1200" dirty="0"/>
          </a:p>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Medical asepsis (clean) vs. surgical asepsis (sterile)</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Medical: reduces the number of microorganisms — hand washing, clean gloves.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Surgical: eliminates all microorganisms — sterile field, sterile gloves and technique.</a:t>
            </a:r>
            <a:endParaRPr lang="en-US" sz="1200" dirty="0"/>
          </a:p>
        </p:txBody>
      </p:sp>
      <p:sp>
        <p:nvSpPr>
          <p:cNvPr id="7" name="Shape 5"/>
          <p:cNvSpPr/>
          <p:nvPr/>
        </p:nvSpPr>
        <p:spPr>
          <a:xfrm>
            <a:off x="4709160" y="1051560"/>
            <a:ext cx="3977640" cy="310896"/>
          </a:xfrm>
          <a:prstGeom prst="rect">
            <a:avLst/>
          </a:prstGeom>
          <a:solidFill>
            <a:srgbClr val="16264F"/>
          </a:solidFill>
          <a:ln/>
        </p:spPr>
      </p:sp>
      <p:sp>
        <p:nvSpPr>
          <p:cNvPr id="8" name="Text 6"/>
          <p:cNvSpPr/>
          <p:nvPr/>
        </p:nvSpPr>
        <p:spPr>
          <a:xfrm>
            <a:off x="4818888" y="1051560"/>
            <a:ext cx="3749040" cy="310896"/>
          </a:xfrm>
          <a:prstGeom prst="rect">
            <a:avLst/>
          </a:prstGeom>
          <a:noFill/>
          <a:ln/>
        </p:spPr>
        <p:txBody>
          <a:bodyPr wrap="square"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Autoclave and sterile field</a:t>
            </a:r>
            <a:endParaRPr lang="en-US" sz="1200" dirty="0"/>
          </a:p>
        </p:txBody>
      </p:sp>
      <p:sp>
        <p:nvSpPr>
          <p:cNvPr id="9" name="Text 7"/>
          <p:cNvSpPr/>
          <p:nvPr/>
        </p:nvSpPr>
        <p:spPr>
          <a:xfrm>
            <a:off x="4709160" y="1472184"/>
            <a:ext cx="3977640" cy="3008376"/>
          </a:xfrm>
          <a:prstGeom prst="rect">
            <a:avLst/>
          </a:prstGeom>
          <a:noFill/>
          <a:ln/>
        </p:spPr>
        <p:txBody>
          <a:bodyPr wrap="square" rtlCol="0" anchor="t"/>
          <a:lstStyle/>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Autoclave (steam under pressure)</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Typical parameters: 121 °C (250 °F) at 15 psi for 20-30 minutes.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Instruments are washed, dried, and packed open or unlocked.</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Use external chemical indicator (color change) and biological spore test weekly.</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Label each package with date and contents; shelf life according to office policy.</a:t>
            </a:r>
            <a:endParaRPr lang="en-US" sz="1200" dirty="0"/>
          </a:p>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Sterile field rules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Never turn your back to the field or reach over it; anything within 2.5 cm of the edge is not sterile.</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Anything below waist level or wet is considered contaminated.</a:t>
            </a:r>
            <a:endParaRPr lang="en-US" sz="1200" dirty="0"/>
          </a:p>
        </p:txBody>
      </p:sp>
      <p:sp>
        <p:nvSpPr>
          <p:cNvPr id="10" name="Shape 8"/>
          <p:cNvSpPr/>
          <p:nvPr/>
        </p:nvSpPr>
        <p:spPr>
          <a:xfrm>
            <a:off x="0" y="0"/>
            <a:ext cx="9144000" cy="54864"/>
          </a:xfrm>
          <a:prstGeom prst="rect">
            <a:avLst/>
          </a:prstGeom>
          <a:solidFill>
            <a:srgbClr val="C9A227"/>
          </a:solidFill>
          <a:ln/>
        </p:spPr>
      </p:sp>
      <p:sp>
        <p:nvSpPr>
          <p:cNvPr id="11" name="Text 9"/>
          <p:cNvSpPr/>
          <p:nvPr/>
        </p:nvSpPr>
        <p:spPr>
          <a:xfrm>
            <a:off x="411480" y="4759452"/>
            <a:ext cx="5486400" cy="274320"/>
          </a:xfrm>
          <a:prstGeom prst="rect">
            <a:avLst/>
          </a:prstGeom>
          <a:noFill/>
          <a:ln/>
        </p:spPr>
        <p:txBody>
          <a:bodyPr wrap="square" rtlCol="0" anchor="ctr"/>
          <a:lstStyle/>
          <a:p>
            <a:pPr indent="0" marL="0">
              <a:buNone/>
            </a:pPr>
            <a:r>
              <a:rPr lang="en-US" sz="900" dirty="0">
                <a:solidFill>
                  <a:srgbClr val="5A6376"/>
                </a:solidFill>
                <a:latin typeface="Calibri" pitchFamily="34" charset="0"/>
                <a:ea typeface="Calibri" pitchFamily="34" charset="-122"/>
                <a:cs typeface="Calibri" pitchFamily="34" charset="-120"/>
              </a:rPr>
              <a:t>Asepsis, Sterilization, and PPE</a:t>
            </a:r>
            <a:endParaRPr lang="en-US" sz="900" dirty="0"/>
          </a:p>
        </p:txBody>
      </p:sp>
      <p:sp>
        <p:nvSpPr>
          <p:cNvPr id="12" name="Text 10"/>
          <p:cNvSpPr/>
          <p:nvPr/>
        </p:nvSpPr>
        <p:spPr>
          <a:xfrm>
            <a:off x="8275320" y="4759452"/>
            <a:ext cx="45720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75</a:t>
            </a:r>
            <a:endParaRPr lang="en-US" sz="900" dirty="0"/>
          </a:p>
        </p:txBody>
      </p:sp>
      <p:sp>
        <p:nvSpPr>
          <p:cNvPr id="13" name="Text 11"/>
          <p:cNvSpPr/>
          <p:nvPr/>
        </p:nvSpPr>
        <p:spPr>
          <a:xfrm>
            <a:off x="5852160" y="4759452"/>
            <a:ext cx="237744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ICS · Institute of Health Sciences</a:t>
            </a:r>
            <a:endParaRPr lang="en-US" sz="900"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6">
    <p:spTree>
      <p:nvGrpSpPr>
        <p:cNvPr id="1" name=""/>
        <p:cNvGrpSpPr/>
        <p:nvPr/>
      </p:nvGrpSpPr>
      <p:grpSpPr>
        <a:xfrm>
          <a:off x="0" y="0"/>
          <a:ext cx="0" cy="0"/>
          <a:chOff x="0" y="0"/>
          <a:chExt cx="0" cy="0"/>
        </a:xfrm>
      </p:grpSpPr>
      <p:sp>
        <p:nvSpPr>
          <p:cNvPr id="2" name="Text 0"/>
          <p:cNvSpPr/>
          <p:nvPr/>
        </p:nvSpPr>
        <p:spPr>
          <a:xfrm>
            <a:off x="411480" y="201168"/>
            <a:ext cx="8321040" cy="228600"/>
          </a:xfrm>
          <a:prstGeom prst="rect">
            <a:avLst/>
          </a:prstGeom>
          <a:noFill/>
          <a:ln/>
        </p:spPr>
        <p:txBody>
          <a:bodyPr wrap="square" rtlCol="0" anchor="ctr"/>
          <a:lstStyle/>
          <a:p>
            <a:pPr indent="0" marL="0">
              <a:buNone/>
            </a:pPr>
            <a:r>
              <a:rPr lang="en-US" sz="1000" b="1" spc="200" kern="0" dirty="0">
                <a:solidFill>
                  <a:srgbClr val="C9A227"/>
                </a:solidFill>
                <a:latin typeface="Calibri" pitchFamily="34" charset="0"/>
                <a:ea typeface="Calibri" pitchFamily="34" charset="-122"/>
                <a:cs typeface="Calibri" pitchFamily="34" charset="-120"/>
              </a:rPr>
              <a:t>ASEPSIS, STERILIZATION, AND PPE</a:t>
            </a:r>
            <a:endParaRPr lang="en-US" sz="1000" dirty="0"/>
          </a:p>
        </p:txBody>
      </p:sp>
      <p:sp>
        <p:nvSpPr>
          <p:cNvPr id="3" name="Text 1"/>
          <p:cNvSpPr/>
          <p:nvPr/>
        </p:nvSpPr>
        <p:spPr>
          <a:xfrm>
            <a:off x="411480" y="438912"/>
            <a:ext cx="8321040" cy="502920"/>
          </a:xfrm>
          <a:prstGeom prst="rect">
            <a:avLst/>
          </a:prstGeom>
          <a:noFill/>
          <a:ln/>
        </p:spPr>
        <p:txBody>
          <a:bodyPr wrap="square" rtlCol="0" anchor="ctr"/>
          <a:lstStyle/>
          <a:p>
            <a:pPr indent="0" marL="0">
              <a:buNone/>
            </a:pPr>
            <a:r>
              <a:rPr lang="en-US" sz="2600" b="1" dirty="0">
                <a:solidFill>
                  <a:srgbClr val="16264F"/>
                </a:solidFill>
                <a:latin typeface="Georgia" pitchFamily="34" charset="0"/>
                <a:ea typeface="Georgia" pitchFamily="34" charset="-122"/>
                <a:cs typeface="Georgia" pitchFamily="34" charset="-120"/>
              </a:rPr>
              <a:t>Personal Protective Equipment (PPE)</a:t>
            </a:r>
            <a:endParaRPr lang="en-US" sz="2600" dirty="0"/>
          </a:p>
        </p:txBody>
      </p:sp>
      <p:sp>
        <p:nvSpPr>
          <p:cNvPr id="4" name="Shape 2"/>
          <p:cNvSpPr/>
          <p:nvPr/>
        </p:nvSpPr>
        <p:spPr>
          <a:xfrm>
            <a:off x="457200" y="1051560"/>
            <a:ext cx="3977640" cy="310896"/>
          </a:xfrm>
          <a:prstGeom prst="rect">
            <a:avLst/>
          </a:prstGeom>
          <a:solidFill>
            <a:srgbClr val="16264F"/>
          </a:solidFill>
          <a:ln/>
        </p:spPr>
      </p:sp>
      <p:sp>
        <p:nvSpPr>
          <p:cNvPr id="5" name="Text 3"/>
          <p:cNvSpPr/>
          <p:nvPr/>
        </p:nvSpPr>
        <p:spPr>
          <a:xfrm>
            <a:off x="566928" y="1051560"/>
            <a:ext cx="3749040" cy="310896"/>
          </a:xfrm>
          <a:prstGeom prst="rect">
            <a:avLst/>
          </a:prstGeom>
          <a:noFill/>
          <a:ln/>
        </p:spPr>
        <p:txBody>
          <a:bodyPr wrap="square"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Correct sequence</a:t>
            </a:r>
            <a:endParaRPr lang="en-US" sz="1200" dirty="0"/>
          </a:p>
        </p:txBody>
      </p:sp>
      <p:sp>
        <p:nvSpPr>
          <p:cNvPr id="6" name="Text 4"/>
          <p:cNvSpPr/>
          <p:nvPr/>
        </p:nvSpPr>
        <p:spPr>
          <a:xfrm>
            <a:off x="457200" y="1472184"/>
            <a:ext cx="3977640" cy="3008376"/>
          </a:xfrm>
          <a:prstGeom prst="rect">
            <a:avLst/>
          </a:prstGeom>
          <a:noFill/>
          <a:ln/>
        </p:spPr>
        <p:txBody>
          <a:bodyPr wrap="square" rtlCol="0" anchor="t"/>
          <a:lstStyle/>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Order for donning PPE</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1. Hand hygiene · 2. Gown · 3. Mask or respirator · 4. Eye protection · 5. Gloves.</a:t>
            </a:r>
            <a:endParaRPr lang="en-US" sz="1200" dirty="0"/>
          </a:p>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Order for doffing PPE</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1. Gloves · 2. Eye protection · 3. Gown · 4. Mask · 5. Hand hygiene.</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The most contaminated item (gloves) comes off first; the mask is removed by the ties, outside the room.</a:t>
            </a:r>
            <a:endParaRPr lang="en-US" sz="1200" dirty="0"/>
          </a:p>
        </p:txBody>
      </p:sp>
      <p:sp>
        <p:nvSpPr>
          <p:cNvPr id="7" name="Shape 5"/>
          <p:cNvSpPr/>
          <p:nvPr/>
        </p:nvSpPr>
        <p:spPr>
          <a:xfrm>
            <a:off x="4709160" y="1051560"/>
            <a:ext cx="3977640" cy="310896"/>
          </a:xfrm>
          <a:prstGeom prst="rect">
            <a:avLst/>
          </a:prstGeom>
          <a:solidFill>
            <a:srgbClr val="16264F"/>
          </a:solidFill>
          <a:ln/>
        </p:spPr>
      </p:sp>
      <p:sp>
        <p:nvSpPr>
          <p:cNvPr id="8" name="Text 6"/>
          <p:cNvSpPr/>
          <p:nvPr/>
        </p:nvSpPr>
        <p:spPr>
          <a:xfrm>
            <a:off x="4818888" y="1051560"/>
            <a:ext cx="3749040" cy="310896"/>
          </a:xfrm>
          <a:prstGeom prst="rect">
            <a:avLst/>
          </a:prstGeom>
          <a:noFill/>
          <a:ln/>
        </p:spPr>
        <p:txBody>
          <a:bodyPr wrap="square"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Selection and legal backing</a:t>
            </a:r>
            <a:endParaRPr lang="en-US" sz="1200" dirty="0"/>
          </a:p>
        </p:txBody>
      </p:sp>
      <p:sp>
        <p:nvSpPr>
          <p:cNvPr id="9" name="Text 7"/>
          <p:cNvSpPr/>
          <p:nvPr/>
        </p:nvSpPr>
        <p:spPr>
          <a:xfrm>
            <a:off x="4709160" y="1472184"/>
            <a:ext cx="3977640" cy="3008376"/>
          </a:xfrm>
          <a:prstGeom prst="rect">
            <a:avLst/>
          </a:prstGeom>
          <a:noFill/>
          <a:ln/>
        </p:spPr>
        <p:txBody>
          <a:bodyPr wrap="square" rtlCol="0" anchor="t"/>
          <a:lstStyle/>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When to use each item</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Gloves: whenever there is contact with blood, fluids, mucous membranes, or non-intact skin.</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Impermeable gown: when splash onto clothing is anticipated.</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Mask and eye protection or face shield: risk of splash to the face.</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Fitted N95 respirator (annual fit test): airborne pathogens.</a:t>
            </a:r>
            <a:endParaRPr lang="en-US" sz="1200" dirty="0"/>
          </a:p>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OSHA Documentation</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Exposure control plan, accessible SDS sheets, annual training, and hepatitis B vaccine offered at no cost.</a:t>
            </a:r>
            <a:endParaRPr lang="en-US" sz="1200" dirty="0"/>
          </a:p>
        </p:txBody>
      </p:sp>
      <p:sp>
        <p:nvSpPr>
          <p:cNvPr id="10" name="Shape 8"/>
          <p:cNvSpPr/>
          <p:nvPr/>
        </p:nvSpPr>
        <p:spPr>
          <a:xfrm>
            <a:off x="0" y="0"/>
            <a:ext cx="9144000" cy="54864"/>
          </a:xfrm>
          <a:prstGeom prst="rect">
            <a:avLst/>
          </a:prstGeom>
          <a:solidFill>
            <a:srgbClr val="C9A227"/>
          </a:solidFill>
          <a:ln/>
        </p:spPr>
      </p:sp>
      <p:sp>
        <p:nvSpPr>
          <p:cNvPr id="11" name="Text 9"/>
          <p:cNvSpPr/>
          <p:nvPr/>
        </p:nvSpPr>
        <p:spPr>
          <a:xfrm>
            <a:off x="411480" y="4759452"/>
            <a:ext cx="5486400" cy="274320"/>
          </a:xfrm>
          <a:prstGeom prst="rect">
            <a:avLst/>
          </a:prstGeom>
          <a:noFill/>
          <a:ln/>
        </p:spPr>
        <p:txBody>
          <a:bodyPr wrap="square" rtlCol="0" anchor="ctr"/>
          <a:lstStyle/>
          <a:p>
            <a:pPr indent="0" marL="0">
              <a:buNone/>
            </a:pPr>
            <a:r>
              <a:rPr lang="en-US" sz="900" dirty="0">
                <a:solidFill>
                  <a:srgbClr val="5A6376"/>
                </a:solidFill>
                <a:latin typeface="Calibri" pitchFamily="34" charset="0"/>
                <a:ea typeface="Calibri" pitchFamily="34" charset="-122"/>
                <a:cs typeface="Calibri" pitchFamily="34" charset="-120"/>
              </a:rPr>
              <a:t>Asepsis, Sterilization, and PPE</a:t>
            </a:r>
            <a:endParaRPr lang="en-US" sz="900" dirty="0"/>
          </a:p>
        </p:txBody>
      </p:sp>
      <p:sp>
        <p:nvSpPr>
          <p:cNvPr id="12" name="Text 10"/>
          <p:cNvSpPr/>
          <p:nvPr/>
        </p:nvSpPr>
        <p:spPr>
          <a:xfrm>
            <a:off x="8275320" y="4759452"/>
            <a:ext cx="45720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76</a:t>
            </a:r>
            <a:endParaRPr lang="en-US" sz="900" dirty="0"/>
          </a:p>
        </p:txBody>
      </p:sp>
      <p:sp>
        <p:nvSpPr>
          <p:cNvPr id="13" name="Text 11"/>
          <p:cNvSpPr/>
          <p:nvPr/>
        </p:nvSpPr>
        <p:spPr>
          <a:xfrm>
            <a:off x="5852160" y="4759452"/>
            <a:ext cx="237744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ICS · Institute of Health Sciences</a:t>
            </a:r>
            <a:endParaRPr lang="en-US" sz="900"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7">
    <p:bg>
      <p:bgPr>
        <a:solidFill>
          <a:srgbClr val="16264F"/>
        </a:solidFill>
      </p:bgPr>
    </p:bg>
    <p:spTree>
      <p:nvGrpSpPr>
        <p:cNvPr id="1" name=""/>
        <p:cNvGrpSpPr/>
        <p:nvPr/>
      </p:nvGrpSpPr>
      <p:grpSpPr>
        <a:xfrm>
          <a:off x="0" y="0"/>
          <a:ext cx="0" cy="0"/>
          <a:chOff x="0" y="0"/>
          <a:chExt cx="0" cy="0"/>
        </a:xfrm>
      </p:grpSpPr>
      <p:sp>
        <p:nvSpPr>
          <p:cNvPr id="2" name="Shape 0"/>
          <p:cNvSpPr/>
          <p:nvPr/>
        </p:nvSpPr>
        <p:spPr>
          <a:xfrm>
            <a:off x="0" y="0"/>
            <a:ext cx="164592" cy="5143500"/>
          </a:xfrm>
          <a:prstGeom prst="rect">
            <a:avLst/>
          </a:prstGeom>
          <a:solidFill>
            <a:srgbClr val="C9A227"/>
          </a:solidFill>
          <a:ln/>
        </p:spPr>
      </p:sp>
      <p:sp>
        <p:nvSpPr>
          <p:cNvPr id="3" name="Text 1"/>
          <p:cNvSpPr/>
          <p:nvPr/>
        </p:nvSpPr>
        <p:spPr>
          <a:xfrm>
            <a:off x="822960" y="1051560"/>
            <a:ext cx="1828800" cy="1097280"/>
          </a:xfrm>
          <a:prstGeom prst="rect">
            <a:avLst/>
          </a:prstGeom>
          <a:noFill/>
          <a:ln/>
        </p:spPr>
        <p:txBody>
          <a:bodyPr wrap="square" rtlCol="0" anchor="ctr"/>
          <a:lstStyle/>
          <a:p>
            <a:pPr indent="0" marL="0">
              <a:buNone/>
            </a:pPr>
            <a:r>
              <a:rPr lang="en-US" sz="8000" b="1" dirty="0">
                <a:solidFill>
                  <a:srgbClr val="C9A227"/>
                </a:solidFill>
                <a:latin typeface="Georgia" pitchFamily="34" charset="0"/>
                <a:ea typeface="Georgia" pitchFamily="34" charset="-122"/>
                <a:cs typeface="Georgia" pitchFamily="34" charset="-120"/>
              </a:rPr>
              <a:t>13</a:t>
            </a:r>
            <a:endParaRPr lang="en-US" sz="8000" dirty="0"/>
          </a:p>
        </p:txBody>
      </p:sp>
      <p:sp>
        <p:nvSpPr>
          <p:cNvPr id="4" name="Text 2"/>
          <p:cNvSpPr/>
          <p:nvPr/>
        </p:nvSpPr>
        <p:spPr>
          <a:xfrm>
            <a:off x="822960" y="2194560"/>
            <a:ext cx="4572000" cy="1005840"/>
          </a:xfrm>
          <a:prstGeom prst="rect">
            <a:avLst/>
          </a:prstGeom>
          <a:noFill/>
          <a:ln/>
        </p:spPr>
        <p:txBody>
          <a:bodyPr wrap="square" rtlCol="0" anchor="t"/>
          <a:lstStyle/>
          <a:p>
            <a:pPr indent="0" marL="0">
              <a:buNone/>
            </a:pPr>
            <a:r>
              <a:rPr lang="en-US" sz="2800" b="1" dirty="0">
                <a:solidFill>
                  <a:srgbClr val="FFFFFF"/>
                </a:solidFill>
                <a:latin typeface="Georgia" pitchFamily="34" charset="0"/>
                <a:ea typeface="Georgia" pitchFamily="34" charset="-122"/>
                <a:cs typeface="Georgia" pitchFamily="34" charset="-120"/>
              </a:rPr>
              <a:t>CLIA waived rapid tests</a:t>
            </a:r>
            <a:endParaRPr lang="en-US" sz="2800" dirty="0"/>
          </a:p>
        </p:txBody>
      </p:sp>
      <p:sp>
        <p:nvSpPr>
          <p:cNvPr id="5" name="Text 3"/>
          <p:cNvSpPr/>
          <p:nvPr/>
        </p:nvSpPr>
        <p:spPr>
          <a:xfrm>
            <a:off x="868680" y="3246120"/>
            <a:ext cx="4572000" cy="731520"/>
          </a:xfrm>
          <a:prstGeom prst="rect">
            <a:avLst/>
          </a:prstGeom>
          <a:noFill/>
          <a:ln/>
        </p:spPr>
        <p:txBody>
          <a:bodyPr wrap="square" rtlCol="0" anchor="t"/>
          <a:lstStyle/>
          <a:p>
            <a:pPr indent="0" marL="0">
              <a:buNone/>
            </a:pPr>
            <a:r>
              <a:rPr lang="en-US" sz="1300" dirty="0">
                <a:solidFill>
                  <a:srgbClr val="C3CCE4"/>
                </a:solidFill>
                <a:latin typeface="Calibri" pitchFamily="34" charset="0"/>
                <a:ea typeface="Calibri" pitchFamily="34" charset="-122"/>
                <a:cs typeface="Calibri" pitchFamily="34" charset="-120"/>
              </a:rPr>
              <a:t>Strep · COVID · Pregnancy · Quality control</a:t>
            </a:r>
            <a:endParaRPr lang="en-US" sz="1300" dirty="0"/>
          </a:p>
        </p:txBody>
      </p:sp>
      <p:sp>
        <p:nvSpPr>
          <p:cNvPr id="6" name="Shape 4"/>
          <p:cNvSpPr/>
          <p:nvPr/>
        </p:nvSpPr>
        <p:spPr>
          <a:xfrm>
            <a:off x="5623560" y="1051560"/>
            <a:ext cx="3063240" cy="3063240"/>
          </a:xfrm>
          <a:prstGeom prst="roundRect">
            <a:avLst>
              <a:gd name="adj" fmla="val 896"/>
            </a:avLst>
          </a:prstGeom>
          <a:solidFill>
            <a:srgbClr val="FFFFFF"/>
          </a:solidFill>
          <a:ln w="12700">
            <a:solidFill>
              <a:srgbClr val="C9A227"/>
            </a:solidFill>
            <a:prstDash val="solid"/>
          </a:ln>
        </p:spPr>
      </p:sp>
      <p:pic>
        <p:nvPicPr>
          <p:cNvPr id="7" name="Image 0" descr="preencoded.png">    </p:cNvPr>
          <p:cNvPicPr>
            <a:picLocks noChangeAspect="1"/>
          </p:cNvPicPr>
          <p:nvPr/>
        </p:nvPicPr>
        <p:blipFill>
          <a:blip r:embed="rId1"/>
          <a:stretch>
            <a:fillRect/>
          </a:stretch>
        </p:blipFill>
        <p:spPr>
          <a:xfrm>
            <a:off x="5742432" y="1280160"/>
            <a:ext cx="2825496" cy="2606040"/>
          </a:xfrm>
          <a:prstGeom prst="rect">
            <a:avLst/>
          </a:prstGeom>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8">
    <p:spTree>
      <p:nvGrpSpPr>
        <p:cNvPr id="1" name=""/>
        <p:cNvGrpSpPr/>
        <p:nvPr/>
      </p:nvGrpSpPr>
      <p:grpSpPr>
        <a:xfrm>
          <a:off x="0" y="0"/>
          <a:ext cx="0" cy="0"/>
          <a:chOff x="0" y="0"/>
          <a:chExt cx="0" cy="0"/>
        </a:xfrm>
      </p:grpSpPr>
      <p:sp>
        <p:nvSpPr>
          <p:cNvPr id="2" name="Text 0"/>
          <p:cNvSpPr/>
          <p:nvPr/>
        </p:nvSpPr>
        <p:spPr>
          <a:xfrm>
            <a:off x="411480" y="201168"/>
            <a:ext cx="8321040" cy="228600"/>
          </a:xfrm>
          <a:prstGeom prst="rect">
            <a:avLst/>
          </a:prstGeom>
          <a:noFill/>
          <a:ln/>
        </p:spPr>
        <p:txBody>
          <a:bodyPr wrap="square" rtlCol="0" anchor="ctr"/>
          <a:lstStyle/>
          <a:p>
            <a:pPr indent="0" marL="0">
              <a:buNone/>
            </a:pPr>
            <a:r>
              <a:rPr lang="en-US" sz="1000" b="1" spc="200" kern="0" dirty="0">
                <a:solidFill>
                  <a:srgbClr val="C9A227"/>
                </a:solidFill>
                <a:latin typeface="Calibri" pitchFamily="34" charset="0"/>
                <a:ea typeface="Calibri" pitchFamily="34" charset="-122"/>
                <a:cs typeface="Calibri" pitchFamily="34" charset="-120"/>
              </a:rPr>
              <a:t>CLIA WAIVED RAPID TESTS</a:t>
            </a:r>
            <a:endParaRPr lang="en-US" sz="1000" dirty="0"/>
          </a:p>
        </p:txBody>
      </p:sp>
      <p:sp>
        <p:nvSpPr>
          <p:cNvPr id="3" name="Text 1"/>
          <p:cNvSpPr/>
          <p:nvPr/>
        </p:nvSpPr>
        <p:spPr>
          <a:xfrm>
            <a:off x="411480" y="438912"/>
            <a:ext cx="8321040" cy="502920"/>
          </a:xfrm>
          <a:prstGeom prst="rect">
            <a:avLst/>
          </a:prstGeom>
          <a:noFill/>
          <a:ln/>
        </p:spPr>
        <p:txBody>
          <a:bodyPr wrap="square" rtlCol="0" anchor="ctr"/>
          <a:lstStyle/>
          <a:p>
            <a:pPr indent="0" marL="0">
              <a:buNone/>
            </a:pPr>
            <a:r>
              <a:rPr lang="en-US" sz="2600" b="1" dirty="0">
                <a:solidFill>
                  <a:srgbClr val="16264F"/>
                </a:solidFill>
                <a:latin typeface="Georgia" pitchFamily="34" charset="0"/>
                <a:ea typeface="Georgia" pitchFamily="34" charset="-122"/>
                <a:cs typeface="Georgia" pitchFamily="34" charset="-120"/>
              </a:rPr>
              <a:t>What are CLIA waived tests</a:t>
            </a:r>
            <a:endParaRPr lang="en-US" sz="2600" dirty="0"/>
          </a:p>
        </p:txBody>
      </p:sp>
      <p:sp>
        <p:nvSpPr>
          <p:cNvPr id="4" name="Shape 2"/>
          <p:cNvSpPr/>
          <p:nvPr/>
        </p:nvSpPr>
        <p:spPr>
          <a:xfrm>
            <a:off x="457200" y="1051560"/>
            <a:ext cx="3977640" cy="310896"/>
          </a:xfrm>
          <a:prstGeom prst="rect">
            <a:avLst/>
          </a:prstGeom>
          <a:solidFill>
            <a:srgbClr val="16264F"/>
          </a:solidFill>
          <a:ln/>
        </p:spPr>
      </p:sp>
      <p:sp>
        <p:nvSpPr>
          <p:cNvPr id="5" name="Text 3"/>
          <p:cNvSpPr/>
          <p:nvPr/>
        </p:nvSpPr>
        <p:spPr>
          <a:xfrm>
            <a:off x="566928" y="1051560"/>
            <a:ext cx="3749040" cy="310896"/>
          </a:xfrm>
          <a:prstGeom prst="rect">
            <a:avLst/>
          </a:prstGeom>
          <a:noFill/>
          <a:ln/>
        </p:spPr>
        <p:txBody>
          <a:bodyPr wrap="square"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Legal framework and best practices</a:t>
            </a:r>
            <a:endParaRPr lang="en-US" sz="1200" dirty="0"/>
          </a:p>
        </p:txBody>
      </p:sp>
      <p:sp>
        <p:nvSpPr>
          <p:cNvPr id="6" name="Text 4"/>
          <p:cNvSpPr/>
          <p:nvPr/>
        </p:nvSpPr>
        <p:spPr>
          <a:xfrm>
            <a:off x="457200" y="1472184"/>
            <a:ext cx="3977640" cy="3008376"/>
          </a:xfrm>
          <a:prstGeom prst="rect">
            <a:avLst/>
          </a:prstGeom>
          <a:noFill/>
          <a:ln/>
        </p:spPr>
        <p:txBody>
          <a:bodyPr wrap="square" rtlCol="0" anchor="t"/>
          <a:lstStyle/>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Definition</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Exempt complexity tests approved by the FDA that the CMA can perform in the office (POCT) under supervision.</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Require a current CLIA Certificate of Waiver in the office.</a:t>
            </a:r>
            <a:endParaRPr lang="en-US" sz="1200" dirty="0"/>
          </a:p>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Golden rules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Follow the manufacturer's insert exactly: no shortcuts or approximate times.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Check the expiration date of the kit and control before use.</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Observe the exact reading time; reading before or after invalidates the result.</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Document lot, time, result, and initials of the person who performed the test.</a:t>
            </a:r>
            <a:endParaRPr lang="en-US" sz="1200" dirty="0"/>
          </a:p>
        </p:txBody>
      </p:sp>
      <p:sp>
        <p:nvSpPr>
          <p:cNvPr id="7" name="Shape 5"/>
          <p:cNvSpPr/>
          <p:nvPr/>
        </p:nvSpPr>
        <p:spPr>
          <a:xfrm>
            <a:off x="4709160" y="1051560"/>
            <a:ext cx="3977640" cy="310896"/>
          </a:xfrm>
          <a:prstGeom prst="rect">
            <a:avLst/>
          </a:prstGeom>
          <a:solidFill>
            <a:srgbClr val="16264F"/>
          </a:solidFill>
          <a:ln/>
        </p:spPr>
      </p:sp>
      <p:sp>
        <p:nvSpPr>
          <p:cNvPr id="8" name="Text 6"/>
          <p:cNvSpPr/>
          <p:nvPr/>
        </p:nvSpPr>
        <p:spPr>
          <a:xfrm>
            <a:off x="4818888" y="1051560"/>
            <a:ext cx="3749040" cy="310896"/>
          </a:xfrm>
          <a:prstGeom prst="rect">
            <a:avLst/>
          </a:prstGeom>
          <a:noFill/>
          <a:ln/>
        </p:spPr>
        <p:txBody>
          <a:bodyPr wrap="square"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Most frequent tests</a:t>
            </a:r>
            <a:endParaRPr lang="en-US" sz="1200" dirty="0"/>
          </a:p>
        </p:txBody>
      </p:sp>
      <p:sp>
        <p:nvSpPr>
          <p:cNvPr id="9" name="Text 7"/>
          <p:cNvSpPr/>
          <p:nvPr/>
        </p:nvSpPr>
        <p:spPr>
          <a:xfrm>
            <a:off x="4709160" y="1472184"/>
            <a:ext cx="3977640" cy="3008376"/>
          </a:xfrm>
          <a:prstGeom prst="rect">
            <a:avLst/>
          </a:prstGeom>
          <a:noFill/>
          <a:ln/>
        </p:spPr>
        <p:txBody>
          <a:bodyPr wrap="square" rtlCol="0" anchor="t"/>
          <a:lstStyle/>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Common office tests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Group A Streptococcus: tonsil and posterior pharynx swab, without touching tongue or teeth.</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COVID-19 and influenza: nasal or nasopharyngeal swab depending on the kit.</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Pregnancy (hCG): first morning urine, the most concentrated.</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Capillary glucose and waived HbA1c.</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Hemoglobin and hematocrit, urine reagent strip, fecal occult blood (guaiac).</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Mononucleosis, rapid HIV, cholesterol, point-of-care INR.</a:t>
            </a:r>
            <a:endParaRPr lang="en-US" sz="1200" dirty="0"/>
          </a:p>
        </p:txBody>
      </p:sp>
      <p:sp>
        <p:nvSpPr>
          <p:cNvPr id="10" name="Shape 8"/>
          <p:cNvSpPr/>
          <p:nvPr/>
        </p:nvSpPr>
        <p:spPr>
          <a:xfrm>
            <a:off x="0" y="0"/>
            <a:ext cx="9144000" cy="54864"/>
          </a:xfrm>
          <a:prstGeom prst="rect">
            <a:avLst/>
          </a:prstGeom>
          <a:solidFill>
            <a:srgbClr val="C9A227"/>
          </a:solidFill>
          <a:ln/>
        </p:spPr>
      </p:sp>
      <p:sp>
        <p:nvSpPr>
          <p:cNvPr id="11" name="Text 9"/>
          <p:cNvSpPr/>
          <p:nvPr/>
        </p:nvSpPr>
        <p:spPr>
          <a:xfrm>
            <a:off x="411480" y="4759452"/>
            <a:ext cx="5486400" cy="274320"/>
          </a:xfrm>
          <a:prstGeom prst="rect">
            <a:avLst/>
          </a:prstGeom>
          <a:noFill/>
          <a:ln/>
        </p:spPr>
        <p:txBody>
          <a:bodyPr wrap="square" rtlCol="0" anchor="ctr"/>
          <a:lstStyle/>
          <a:p>
            <a:pPr indent="0" marL="0">
              <a:buNone/>
            </a:pPr>
            <a:r>
              <a:rPr lang="en-US" sz="900" dirty="0">
                <a:solidFill>
                  <a:srgbClr val="5A6376"/>
                </a:solidFill>
                <a:latin typeface="Calibri" pitchFamily="34" charset="0"/>
                <a:ea typeface="Calibri" pitchFamily="34" charset="-122"/>
                <a:cs typeface="Calibri" pitchFamily="34" charset="-120"/>
              </a:rPr>
              <a:t>CLIA waived rapid tests</a:t>
            </a:r>
            <a:endParaRPr lang="en-US" sz="900" dirty="0"/>
          </a:p>
        </p:txBody>
      </p:sp>
      <p:sp>
        <p:nvSpPr>
          <p:cNvPr id="12" name="Text 10"/>
          <p:cNvSpPr/>
          <p:nvPr/>
        </p:nvSpPr>
        <p:spPr>
          <a:xfrm>
            <a:off x="8275320" y="4759452"/>
            <a:ext cx="45720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78</a:t>
            </a:r>
            <a:endParaRPr lang="en-US" sz="900" dirty="0"/>
          </a:p>
        </p:txBody>
      </p:sp>
      <p:sp>
        <p:nvSpPr>
          <p:cNvPr id="13" name="Text 11"/>
          <p:cNvSpPr/>
          <p:nvPr/>
        </p:nvSpPr>
        <p:spPr>
          <a:xfrm>
            <a:off x="5852160" y="4759452"/>
            <a:ext cx="237744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ICS · Institute of Health Sciences</a:t>
            </a:r>
            <a:endParaRPr lang="en-US" sz="900"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79">
    <p:spTree>
      <p:nvGrpSpPr>
        <p:cNvPr id="1" name=""/>
        <p:cNvGrpSpPr/>
        <p:nvPr/>
      </p:nvGrpSpPr>
      <p:grpSpPr>
        <a:xfrm>
          <a:off x="0" y="0"/>
          <a:ext cx="0" cy="0"/>
          <a:chOff x="0" y="0"/>
          <a:chExt cx="0" cy="0"/>
        </a:xfrm>
      </p:grpSpPr>
      <p:sp>
        <p:nvSpPr>
          <p:cNvPr id="2" name="Text 0"/>
          <p:cNvSpPr/>
          <p:nvPr/>
        </p:nvSpPr>
        <p:spPr>
          <a:xfrm>
            <a:off x="411480" y="201168"/>
            <a:ext cx="8321040" cy="228600"/>
          </a:xfrm>
          <a:prstGeom prst="rect">
            <a:avLst/>
          </a:prstGeom>
          <a:noFill/>
          <a:ln/>
        </p:spPr>
        <p:txBody>
          <a:bodyPr wrap="square" rtlCol="0" anchor="ctr"/>
          <a:lstStyle/>
          <a:p>
            <a:pPr indent="0" marL="0">
              <a:buNone/>
            </a:pPr>
            <a:r>
              <a:rPr lang="en-US" sz="1000" b="1" spc="200" kern="0" dirty="0">
                <a:solidFill>
                  <a:srgbClr val="C9A227"/>
                </a:solidFill>
                <a:latin typeface="Calibri" pitchFamily="34" charset="0"/>
                <a:ea typeface="Calibri" pitchFamily="34" charset="-122"/>
                <a:cs typeface="Calibri" pitchFamily="34" charset="-120"/>
              </a:rPr>
              <a:t>CLIA WAIVED RAPID TESTS</a:t>
            </a:r>
            <a:endParaRPr lang="en-US" sz="1000" dirty="0"/>
          </a:p>
        </p:txBody>
      </p:sp>
      <p:sp>
        <p:nvSpPr>
          <p:cNvPr id="3" name="Text 1"/>
          <p:cNvSpPr/>
          <p:nvPr/>
        </p:nvSpPr>
        <p:spPr>
          <a:xfrm>
            <a:off x="411480" y="438912"/>
            <a:ext cx="8321040" cy="502920"/>
          </a:xfrm>
          <a:prstGeom prst="rect">
            <a:avLst/>
          </a:prstGeom>
          <a:noFill/>
          <a:ln/>
        </p:spPr>
        <p:txBody>
          <a:bodyPr wrap="square" rtlCol="0" anchor="ctr"/>
          <a:lstStyle/>
          <a:p>
            <a:pPr indent="0" marL="0">
              <a:buNone/>
            </a:pPr>
            <a:r>
              <a:rPr lang="en-US" sz="2600" b="1" dirty="0">
                <a:solidFill>
                  <a:srgbClr val="16264F"/>
                </a:solidFill>
                <a:latin typeface="Georgia" pitchFamily="34" charset="0"/>
                <a:ea typeface="Georgia" pitchFamily="34" charset="-122"/>
                <a:cs typeface="Georgia" pitchFamily="34" charset="-120"/>
              </a:rPr>
              <a:t>Quality control and interpretation</a:t>
            </a:r>
            <a:endParaRPr lang="en-US" sz="2600" dirty="0"/>
          </a:p>
        </p:txBody>
      </p:sp>
      <p:sp>
        <p:nvSpPr>
          <p:cNvPr id="4" name="Shape 2"/>
          <p:cNvSpPr/>
          <p:nvPr/>
        </p:nvSpPr>
        <p:spPr>
          <a:xfrm>
            <a:off x="457200" y="1051560"/>
            <a:ext cx="3977640" cy="310896"/>
          </a:xfrm>
          <a:prstGeom prst="rect">
            <a:avLst/>
          </a:prstGeom>
          <a:solidFill>
            <a:srgbClr val="16264F"/>
          </a:solidFill>
          <a:ln/>
        </p:spPr>
      </p:sp>
      <p:sp>
        <p:nvSpPr>
          <p:cNvPr id="5" name="Text 3"/>
          <p:cNvSpPr/>
          <p:nvPr/>
        </p:nvSpPr>
        <p:spPr>
          <a:xfrm>
            <a:off x="566928" y="1051560"/>
            <a:ext cx="3749040" cy="310896"/>
          </a:xfrm>
          <a:prstGeom prst="rect">
            <a:avLst/>
          </a:prstGeom>
          <a:noFill/>
          <a:ln/>
        </p:spPr>
        <p:txBody>
          <a:bodyPr wrap="square"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Quality control</a:t>
            </a:r>
            <a:endParaRPr lang="en-US" sz="1200" dirty="0"/>
          </a:p>
        </p:txBody>
      </p:sp>
      <p:sp>
        <p:nvSpPr>
          <p:cNvPr id="6" name="Text 4"/>
          <p:cNvSpPr/>
          <p:nvPr/>
        </p:nvSpPr>
        <p:spPr>
          <a:xfrm>
            <a:off x="457200" y="1472184"/>
            <a:ext cx="3977640" cy="3008376"/>
          </a:xfrm>
          <a:prstGeom prst="rect">
            <a:avLst/>
          </a:prstGeom>
          <a:noFill/>
          <a:ln/>
        </p:spPr>
        <p:txBody>
          <a:bodyPr wrap="square" rtlCol="0" anchor="t"/>
          <a:lstStyle/>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Quality Control (QC)</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Run positive and negative controls with each new lot, each shipment, and as indicated by the manufacturer.</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Record QC in the logbook; if it fails, DO NOT report patient results.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Record refrigerator and room temperature daily.</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Calibrate and maintain equipment according to the manufacturer's schedule.</a:t>
            </a:r>
            <a:endParaRPr lang="en-US" sz="1200" dirty="0"/>
          </a:p>
        </p:txBody>
      </p:sp>
      <p:sp>
        <p:nvSpPr>
          <p:cNvPr id="7" name="Shape 5"/>
          <p:cNvSpPr/>
          <p:nvPr/>
        </p:nvSpPr>
        <p:spPr>
          <a:xfrm>
            <a:off x="4709160" y="1051560"/>
            <a:ext cx="3977640" cy="310896"/>
          </a:xfrm>
          <a:prstGeom prst="rect">
            <a:avLst/>
          </a:prstGeom>
          <a:solidFill>
            <a:srgbClr val="16264F"/>
          </a:solidFill>
          <a:ln/>
        </p:spPr>
      </p:sp>
      <p:sp>
        <p:nvSpPr>
          <p:cNvPr id="8" name="Text 6"/>
          <p:cNvSpPr/>
          <p:nvPr/>
        </p:nvSpPr>
        <p:spPr>
          <a:xfrm>
            <a:off x="4818888" y="1051560"/>
            <a:ext cx="3749040" cy="310896"/>
          </a:xfrm>
          <a:prstGeom prst="rect">
            <a:avLst/>
          </a:prstGeom>
          <a:noFill/>
          <a:ln/>
        </p:spPr>
        <p:txBody>
          <a:bodyPr wrap="square"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How to read and report</a:t>
            </a:r>
            <a:endParaRPr lang="en-US" sz="1200" dirty="0"/>
          </a:p>
        </p:txBody>
      </p:sp>
      <p:sp>
        <p:nvSpPr>
          <p:cNvPr id="9" name="Text 7"/>
          <p:cNvSpPr/>
          <p:nvPr/>
        </p:nvSpPr>
        <p:spPr>
          <a:xfrm>
            <a:off x="4709160" y="1472184"/>
            <a:ext cx="3977640" cy="3008376"/>
          </a:xfrm>
          <a:prstGeom prst="rect">
            <a:avLst/>
          </a:prstGeom>
          <a:noFill/>
          <a:ln/>
        </p:spPr>
        <p:txBody>
          <a:bodyPr wrap="square" rtlCol="0" anchor="t"/>
          <a:lstStyle/>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Cassette reading</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Control line (C): must always appear; if absent, the test is invalid and must be repeated with a new kit.</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Test line (T): its presence indicates a positive result, even if faint.</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False negative: insufficient sample, test too early, or incorrect reading time.</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Never interpret or diagnose: the CMA reports the result to the physician, who interprets it.</a:t>
            </a:r>
            <a:endParaRPr lang="en-US" sz="1200" dirty="0"/>
          </a:p>
        </p:txBody>
      </p:sp>
      <p:sp>
        <p:nvSpPr>
          <p:cNvPr id="10" name="Shape 8"/>
          <p:cNvSpPr/>
          <p:nvPr/>
        </p:nvSpPr>
        <p:spPr>
          <a:xfrm>
            <a:off x="0" y="0"/>
            <a:ext cx="9144000" cy="54864"/>
          </a:xfrm>
          <a:prstGeom prst="rect">
            <a:avLst/>
          </a:prstGeom>
          <a:solidFill>
            <a:srgbClr val="C9A227"/>
          </a:solidFill>
          <a:ln/>
        </p:spPr>
      </p:sp>
      <p:sp>
        <p:nvSpPr>
          <p:cNvPr id="11" name="Text 9"/>
          <p:cNvSpPr/>
          <p:nvPr/>
        </p:nvSpPr>
        <p:spPr>
          <a:xfrm>
            <a:off x="411480" y="4759452"/>
            <a:ext cx="5486400" cy="274320"/>
          </a:xfrm>
          <a:prstGeom prst="rect">
            <a:avLst/>
          </a:prstGeom>
          <a:noFill/>
          <a:ln/>
        </p:spPr>
        <p:txBody>
          <a:bodyPr wrap="square" rtlCol="0" anchor="ctr"/>
          <a:lstStyle/>
          <a:p>
            <a:pPr indent="0" marL="0">
              <a:buNone/>
            </a:pPr>
            <a:r>
              <a:rPr lang="en-US" sz="900" dirty="0">
                <a:solidFill>
                  <a:srgbClr val="5A6376"/>
                </a:solidFill>
                <a:latin typeface="Calibri" pitchFamily="34" charset="0"/>
                <a:ea typeface="Calibri" pitchFamily="34" charset="-122"/>
                <a:cs typeface="Calibri" pitchFamily="34" charset="-120"/>
              </a:rPr>
              <a:t>CLIA waived rapid tests</a:t>
            </a:r>
            <a:endParaRPr lang="en-US" sz="900" dirty="0"/>
          </a:p>
        </p:txBody>
      </p:sp>
      <p:sp>
        <p:nvSpPr>
          <p:cNvPr id="12" name="Text 10"/>
          <p:cNvSpPr/>
          <p:nvPr/>
        </p:nvSpPr>
        <p:spPr>
          <a:xfrm>
            <a:off x="8275320" y="4759452"/>
            <a:ext cx="45720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79</a:t>
            </a:r>
            <a:endParaRPr lang="en-US" sz="900" dirty="0"/>
          </a:p>
        </p:txBody>
      </p:sp>
      <p:sp>
        <p:nvSpPr>
          <p:cNvPr id="13" name="Text 11"/>
          <p:cNvSpPr/>
          <p:nvPr/>
        </p:nvSpPr>
        <p:spPr>
          <a:xfrm>
            <a:off x="5852160" y="4759452"/>
            <a:ext cx="237744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ICS · Institute of Health Sciences</a:t>
            </a:r>
            <a:endParaRPr lang="en-US" sz="900"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0">
    <p:bg>
      <p:bgPr>
        <a:solidFill>
          <a:srgbClr val="16264F"/>
        </a:solidFill>
      </p:bgPr>
    </p:bg>
    <p:spTree>
      <p:nvGrpSpPr>
        <p:cNvPr id="1" name=""/>
        <p:cNvGrpSpPr/>
        <p:nvPr/>
      </p:nvGrpSpPr>
      <p:grpSpPr>
        <a:xfrm>
          <a:off x="0" y="0"/>
          <a:ext cx="0" cy="0"/>
          <a:chOff x="0" y="0"/>
          <a:chExt cx="0" cy="0"/>
        </a:xfrm>
      </p:grpSpPr>
      <p:sp>
        <p:nvSpPr>
          <p:cNvPr id="2" name="Shape 0"/>
          <p:cNvSpPr/>
          <p:nvPr/>
        </p:nvSpPr>
        <p:spPr>
          <a:xfrm>
            <a:off x="0" y="0"/>
            <a:ext cx="164592" cy="5143500"/>
          </a:xfrm>
          <a:prstGeom prst="rect">
            <a:avLst/>
          </a:prstGeom>
          <a:solidFill>
            <a:srgbClr val="C9A227"/>
          </a:solidFill>
          <a:ln/>
        </p:spPr>
      </p:sp>
      <p:sp>
        <p:nvSpPr>
          <p:cNvPr id="3" name="Text 1"/>
          <p:cNvSpPr/>
          <p:nvPr/>
        </p:nvSpPr>
        <p:spPr>
          <a:xfrm>
            <a:off x="822960" y="1051560"/>
            <a:ext cx="1828800" cy="1097280"/>
          </a:xfrm>
          <a:prstGeom prst="rect">
            <a:avLst/>
          </a:prstGeom>
          <a:noFill/>
          <a:ln/>
        </p:spPr>
        <p:txBody>
          <a:bodyPr wrap="square" rtlCol="0" anchor="ctr"/>
          <a:lstStyle/>
          <a:p>
            <a:pPr indent="0" marL="0">
              <a:buNone/>
            </a:pPr>
            <a:r>
              <a:rPr lang="en-US" sz="8000" b="1" dirty="0">
                <a:solidFill>
                  <a:srgbClr val="C9A227"/>
                </a:solidFill>
                <a:latin typeface="Georgia" pitchFamily="34" charset="0"/>
                <a:ea typeface="Georgia" pitchFamily="34" charset="-122"/>
                <a:cs typeface="Georgia" pitchFamily="34" charset="-120"/>
              </a:rPr>
              <a:t>14</a:t>
            </a:r>
            <a:endParaRPr lang="en-US" sz="8000" dirty="0"/>
          </a:p>
        </p:txBody>
      </p:sp>
      <p:sp>
        <p:nvSpPr>
          <p:cNvPr id="4" name="Text 2"/>
          <p:cNvSpPr/>
          <p:nvPr/>
        </p:nvSpPr>
        <p:spPr>
          <a:xfrm>
            <a:off x="822960" y="2194560"/>
            <a:ext cx="4572000" cy="1005840"/>
          </a:xfrm>
          <a:prstGeom prst="rect">
            <a:avLst/>
          </a:prstGeom>
          <a:noFill/>
          <a:ln/>
        </p:spPr>
        <p:txBody>
          <a:bodyPr wrap="square" rtlCol="0" anchor="t"/>
          <a:lstStyle/>
          <a:p>
            <a:pPr indent="0" marL="0">
              <a:buNone/>
            </a:pPr>
            <a:r>
              <a:rPr lang="en-US" sz="2800" b="1" dirty="0">
                <a:solidFill>
                  <a:srgbClr val="FFFFFF"/>
                </a:solidFill>
                <a:latin typeface="Georgia" pitchFamily="34" charset="0"/>
                <a:ea typeface="Georgia" pitchFamily="34" charset="-122"/>
                <a:cs typeface="Georgia" pitchFamily="34" charset="-120"/>
              </a:rPr>
              <a:t>Communication and patient education</a:t>
            </a:r>
            <a:endParaRPr lang="en-US" sz="2800" dirty="0"/>
          </a:p>
        </p:txBody>
      </p:sp>
      <p:sp>
        <p:nvSpPr>
          <p:cNvPr id="5" name="Text 3"/>
          <p:cNvSpPr/>
          <p:nvPr/>
        </p:nvSpPr>
        <p:spPr>
          <a:xfrm>
            <a:off x="868680" y="3246120"/>
            <a:ext cx="4572000" cy="731520"/>
          </a:xfrm>
          <a:prstGeom prst="rect">
            <a:avLst/>
          </a:prstGeom>
          <a:noFill/>
          <a:ln/>
        </p:spPr>
        <p:txBody>
          <a:bodyPr wrap="square" rtlCol="0" anchor="t"/>
          <a:lstStyle/>
          <a:p>
            <a:pPr indent="0" marL="0">
              <a:buNone/>
            </a:pPr>
            <a:r>
              <a:rPr lang="en-US" sz="1300" dirty="0">
                <a:solidFill>
                  <a:srgbClr val="C3CCE4"/>
                </a:solidFill>
                <a:latin typeface="Calibri" pitchFamily="34" charset="0"/>
                <a:ea typeface="Calibri" pitchFamily="34" charset="-122"/>
                <a:cs typeface="Calibri" pitchFamily="34" charset="-120"/>
              </a:rPr>
              <a:t>Barriers · Special populations · Cultural competence</a:t>
            </a:r>
            <a:endParaRPr lang="en-US" sz="1300" dirty="0"/>
          </a:p>
        </p:txBody>
      </p:sp>
      <p:sp>
        <p:nvSpPr>
          <p:cNvPr id="6" name="Shape 4"/>
          <p:cNvSpPr/>
          <p:nvPr/>
        </p:nvSpPr>
        <p:spPr>
          <a:xfrm>
            <a:off x="5623560" y="1051560"/>
            <a:ext cx="3063240" cy="3063240"/>
          </a:xfrm>
          <a:prstGeom prst="roundRect">
            <a:avLst>
              <a:gd name="adj" fmla="val 896"/>
            </a:avLst>
          </a:prstGeom>
          <a:solidFill>
            <a:srgbClr val="FFFFFF"/>
          </a:solidFill>
          <a:ln w="12700">
            <a:solidFill>
              <a:srgbClr val="C9A227"/>
            </a:solidFill>
            <a:prstDash val="solid"/>
          </a:ln>
        </p:spPr>
      </p:sp>
      <p:pic>
        <p:nvPicPr>
          <p:cNvPr id="7" name="Image 0" descr="preencoded.png">    </p:cNvPr>
          <p:cNvPicPr>
            <a:picLocks noChangeAspect="1"/>
          </p:cNvPicPr>
          <p:nvPr/>
        </p:nvPicPr>
        <p:blipFill>
          <a:blip r:embed="rId1"/>
          <a:stretch>
            <a:fillRect/>
          </a:stretch>
        </p:blipFill>
        <p:spPr>
          <a:xfrm>
            <a:off x="5742432" y="1280160"/>
            <a:ext cx="2825496" cy="2606040"/>
          </a:xfrm>
          <a:prstGeom prst="rect">
            <a:avLst/>
          </a:prstGeom>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81">
    <p:spTree>
      <p:nvGrpSpPr>
        <p:cNvPr id="1" name=""/>
        <p:cNvGrpSpPr/>
        <p:nvPr/>
      </p:nvGrpSpPr>
      <p:grpSpPr>
        <a:xfrm>
          <a:off x="0" y="0"/>
          <a:ext cx="0" cy="0"/>
          <a:chOff x="0" y="0"/>
          <a:chExt cx="0" cy="0"/>
        </a:xfrm>
      </p:grpSpPr>
      <p:sp>
        <p:nvSpPr>
          <p:cNvPr id="2" name="Text 0"/>
          <p:cNvSpPr/>
          <p:nvPr/>
        </p:nvSpPr>
        <p:spPr>
          <a:xfrm>
            <a:off x="411480" y="201168"/>
            <a:ext cx="8321040" cy="228600"/>
          </a:xfrm>
          <a:prstGeom prst="rect">
            <a:avLst/>
          </a:prstGeom>
          <a:noFill/>
          <a:ln/>
        </p:spPr>
        <p:txBody>
          <a:bodyPr wrap="square" rtlCol="0" anchor="ctr"/>
          <a:lstStyle/>
          <a:p>
            <a:pPr indent="0" marL="0">
              <a:buNone/>
            </a:pPr>
            <a:r>
              <a:rPr lang="en-US" sz="1000" b="1" spc="200" kern="0" dirty="0">
                <a:solidFill>
                  <a:srgbClr val="C9A227"/>
                </a:solidFill>
                <a:latin typeface="Calibri" pitchFamily="34" charset="0"/>
                <a:ea typeface="Calibri" pitchFamily="34" charset="-122"/>
                <a:cs typeface="Calibri" pitchFamily="34" charset="-120"/>
              </a:rPr>
              <a:t>COMMUNICATION AND PATIENT EDUCATION</a:t>
            </a:r>
            <a:endParaRPr lang="en-US" sz="1000" dirty="0"/>
          </a:p>
        </p:txBody>
      </p:sp>
      <p:sp>
        <p:nvSpPr>
          <p:cNvPr id="3" name="Text 1"/>
          <p:cNvSpPr/>
          <p:nvPr/>
        </p:nvSpPr>
        <p:spPr>
          <a:xfrm>
            <a:off x="411480" y="438912"/>
            <a:ext cx="8321040" cy="502920"/>
          </a:xfrm>
          <a:prstGeom prst="rect">
            <a:avLst/>
          </a:prstGeom>
          <a:noFill/>
          <a:ln/>
        </p:spPr>
        <p:txBody>
          <a:bodyPr wrap="square" rtlCol="0" anchor="ctr"/>
          <a:lstStyle/>
          <a:p>
            <a:pPr indent="0" marL="0">
              <a:buNone/>
            </a:pPr>
            <a:r>
              <a:rPr lang="en-US" sz="2600" b="1" dirty="0">
                <a:solidFill>
                  <a:srgbClr val="16264F"/>
                </a:solidFill>
                <a:latin typeface="Georgia" pitchFamily="34" charset="0"/>
                <a:ea typeface="Georgia" pitchFamily="34" charset="-122"/>
                <a:cs typeface="Georgia" pitchFamily="34" charset="-120"/>
              </a:rPr>
              <a:t>Therapeutic communication and barriers</a:t>
            </a:r>
            <a:endParaRPr lang="en-US" sz="2600" dirty="0"/>
          </a:p>
        </p:txBody>
      </p:sp>
      <p:sp>
        <p:nvSpPr>
          <p:cNvPr id="4" name="Shape 2"/>
          <p:cNvSpPr/>
          <p:nvPr/>
        </p:nvSpPr>
        <p:spPr>
          <a:xfrm>
            <a:off x="457200" y="1051560"/>
            <a:ext cx="3977640" cy="310896"/>
          </a:xfrm>
          <a:prstGeom prst="rect">
            <a:avLst/>
          </a:prstGeom>
          <a:solidFill>
            <a:srgbClr val="16264F"/>
          </a:solidFill>
          <a:ln/>
        </p:spPr>
      </p:sp>
      <p:sp>
        <p:nvSpPr>
          <p:cNvPr id="5" name="Text 3"/>
          <p:cNvSpPr/>
          <p:nvPr/>
        </p:nvSpPr>
        <p:spPr>
          <a:xfrm>
            <a:off x="566928" y="1051560"/>
            <a:ext cx="3749040" cy="310896"/>
          </a:xfrm>
          <a:prstGeom prst="rect">
            <a:avLst/>
          </a:prstGeom>
          <a:noFill/>
          <a:ln/>
        </p:spPr>
        <p:txBody>
          <a:bodyPr wrap="square"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Effective communication</a:t>
            </a:r>
            <a:endParaRPr lang="en-US" sz="1200" dirty="0"/>
          </a:p>
        </p:txBody>
      </p:sp>
      <p:sp>
        <p:nvSpPr>
          <p:cNvPr id="6" name="Text 4"/>
          <p:cNvSpPr/>
          <p:nvPr/>
        </p:nvSpPr>
        <p:spPr>
          <a:xfrm>
            <a:off x="457200" y="1472184"/>
            <a:ext cx="3977640" cy="3008376"/>
          </a:xfrm>
          <a:prstGeom prst="rect">
            <a:avLst/>
          </a:prstGeom>
          <a:noFill/>
          <a:ln/>
        </p:spPr>
        <p:txBody>
          <a:bodyPr wrap="square" rtlCol="0" anchor="t"/>
          <a:lstStyle/>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Elements of the process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Sender, message, channel, receiver, and feedback.</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Verbal (words) and non-verbal (posture, gestures, eye contact, tone): non-verbal communicates more.</a:t>
            </a:r>
            <a:endParaRPr lang="en-US" sz="1200" dirty="0"/>
          </a:p>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Techniques that help</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Active listening, open-ended questions, paraphrasing, and summarizing.</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Sit at eye level, call the patient by name, allow silence for response.</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Verify understanding with the "teach-back" method.</a:t>
            </a:r>
            <a:endParaRPr lang="en-US" sz="1200" dirty="0"/>
          </a:p>
        </p:txBody>
      </p:sp>
      <p:sp>
        <p:nvSpPr>
          <p:cNvPr id="7" name="Shape 5"/>
          <p:cNvSpPr/>
          <p:nvPr/>
        </p:nvSpPr>
        <p:spPr>
          <a:xfrm>
            <a:off x="4709160" y="1051560"/>
            <a:ext cx="3977640" cy="310896"/>
          </a:xfrm>
          <a:prstGeom prst="rect">
            <a:avLst/>
          </a:prstGeom>
          <a:solidFill>
            <a:srgbClr val="16264F"/>
          </a:solidFill>
          <a:ln/>
        </p:spPr>
      </p:sp>
      <p:sp>
        <p:nvSpPr>
          <p:cNvPr id="8" name="Text 6"/>
          <p:cNvSpPr/>
          <p:nvPr/>
        </p:nvSpPr>
        <p:spPr>
          <a:xfrm>
            <a:off x="4818888" y="1051560"/>
            <a:ext cx="3749040" cy="310896"/>
          </a:xfrm>
          <a:prstGeom prst="rect">
            <a:avLst/>
          </a:prstGeom>
          <a:noFill/>
          <a:ln/>
        </p:spPr>
        <p:txBody>
          <a:bodyPr wrap="square"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Obstacles and reactions</a:t>
            </a:r>
            <a:endParaRPr lang="en-US" sz="1200" dirty="0"/>
          </a:p>
        </p:txBody>
      </p:sp>
      <p:sp>
        <p:nvSpPr>
          <p:cNvPr id="9" name="Text 7"/>
          <p:cNvSpPr/>
          <p:nvPr/>
        </p:nvSpPr>
        <p:spPr>
          <a:xfrm>
            <a:off x="4709160" y="1472184"/>
            <a:ext cx="3977640" cy="3008376"/>
          </a:xfrm>
          <a:prstGeom prst="rect">
            <a:avLst/>
          </a:prstGeom>
          <a:noFill/>
          <a:ln/>
        </p:spPr>
        <p:txBody>
          <a:bodyPr wrap="square" rtlCol="0" anchor="t"/>
          <a:lstStyle/>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Barriers to avoid</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Using medical jargon without explanation; speaking fast or with your back turned.</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Interrupting, minimizing feelings, giving false assurances ("everything will be fine").</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Judging, giving personal advice, or changing the subject.</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Noise, rush, lack of privacy, and cultural prejudices.</a:t>
            </a:r>
            <a:endParaRPr lang="en-US" sz="1200" dirty="0"/>
          </a:p>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Patient defenses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Denial, regression, projection, rationalization, and displacement: recognize them without confronting.</a:t>
            </a:r>
            <a:endParaRPr lang="en-US" sz="1200" dirty="0"/>
          </a:p>
        </p:txBody>
      </p:sp>
      <p:sp>
        <p:nvSpPr>
          <p:cNvPr id="10" name="Shape 8"/>
          <p:cNvSpPr/>
          <p:nvPr/>
        </p:nvSpPr>
        <p:spPr>
          <a:xfrm>
            <a:off x="0" y="0"/>
            <a:ext cx="9144000" cy="54864"/>
          </a:xfrm>
          <a:prstGeom prst="rect">
            <a:avLst/>
          </a:prstGeom>
          <a:solidFill>
            <a:srgbClr val="C9A227"/>
          </a:solidFill>
          <a:ln/>
        </p:spPr>
      </p:sp>
      <p:sp>
        <p:nvSpPr>
          <p:cNvPr id="11" name="Text 9"/>
          <p:cNvSpPr/>
          <p:nvPr/>
        </p:nvSpPr>
        <p:spPr>
          <a:xfrm>
            <a:off x="411480" y="4759452"/>
            <a:ext cx="5486400" cy="274320"/>
          </a:xfrm>
          <a:prstGeom prst="rect">
            <a:avLst/>
          </a:prstGeom>
          <a:noFill/>
          <a:ln/>
        </p:spPr>
        <p:txBody>
          <a:bodyPr wrap="square" rtlCol="0" anchor="ctr"/>
          <a:lstStyle/>
          <a:p>
            <a:pPr indent="0" marL="0">
              <a:buNone/>
            </a:pPr>
            <a:r>
              <a:rPr lang="en-US" sz="900" dirty="0">
                <a:solidFill>
                  <a:srgbClr val="5A6376"/>
                </a:solidFill>
                <a:latin typeface="Calibri" pitchFamily="34" charset="0"/>
                <a:ea typeface="Calibri" pitchFamily="34" charset="-122"/>
                <a:cs typeface="Calibri" pitchFamily="34" charset="-120"/>
              </a:rPr>
              <a:t>Communication and patient education</a:t>
            </a:r>
            <a:endParaRPr lang="en-US" sz="900" dirty="0"/>
          </a:p>
        </p:txBody>
      </p:sp>
      <p:sp>
        <p:nvSpPr>
          <p:cNvPr id="12" name="Text 10"/>
          <p:cNvSpPr/>
          <p:nvPr/>
        </p:nvSpPr>
        <p:spPr>
          <a:xfrm>
            <a:off x="8275320" y="4759452"/>
            <a:ext cx="45720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81</a:t>
            </a:r>
            <a:endParaRPr lang="en-US" sz="900" dirty="0"/>
          </a:p>
        </p:txBody>
      </p:sp>
      <p:sp>
        <p:nvSpPr>
          <p:cNvPr id="13" name="Text 11"/>
          <p:cNvSpPr/>
          <p:nvPr/>
        </p:nvSpPr>
        <p:spPr>
          <a:xfrm>
            <a:off x="5852160" y="4759452"/>
            <a:ext cx="237744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ICS · Institute of Health Sciences</a:t>
            </a:r>
            <a:endParaRPr lang="en-US" sz="900"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82">
    <p:spTree>
      <p:nvGrpSpPr>
        <p:cNvPr id="1" name=""/>
        <p:cNvGrpSpPr/>
        <p:nvPr/>
      </p:nvGrpSpPr>
      <p:grpSpPr>
        <a:xfrm>
          <a:off x="0" y="0"/>
          <a:ext cx="0" cy="0"/>
          <a:chOff x="0" y="0"/>
          <a:chExt cx="0" cy="0"/>
        </a:xfrm>
      </p:grpSpPr>
      <p:sp>
        <p:nvSpPr>
          <p:cNvPr id="2" name="Text 0"/>
          <p:cNvSpPr/>
          <p:nvPr/>
        </p:nvSpPr>
        <p:spPr>
          <a:xfrm>
            <a:off x="411480" y="201168"/>
            <a:ext cx="8321040" cy="228600"/>
          </a:xfrm>
          <a:prstGeom prst="rect">
            <a:avLst/>
          </a:prstGeom>
          <a:noFill/>
          <a:ln/>
        </p:spPr>
        <p:txBody>
          <a:bodyPr wrap="square" rtlCol="0" anchor="ctr"/>
          <a:lstStyle/>
          <a:p>
            <a:pPr indent="0" marL="0">
              <a:buNone/>
            </a:pPr>
            <a:r>
              <a:rPr lang="en-US" sz="1000" b="1" spc="200" kern="0" dirty="0">
                <a:solidFill>
                  <a:srgbClr val="C9A227"/>
                </a:solidFill>
                <a:latin typeface="Calibri" pitchFamily="34" charset="0"/>
                <a:ea typeface="Calibri" pitchFamily="34" charset="-122"/>
                <a:cs typeface="Calibri" pitchFamily="34" charset="-120"/>
              </a:rPr>
              <a:t>COMMUNICATION AND PATIENT EDUCATION</a:t>
            </a:r>
            <a:endParaRPr lang="en-US" sz="1000" dirty="0"/>
          </a:p>
        </p:txBody>
      </p:sp>
      <p:sp>
        <p:nvSpPr>
          <p:cNvPr id="3" name="Text 1"/>
          <p:cNvSpPr/>
          <p:nvPr/>
        </p:nvSpPr>
        <p:spPr>
          <a:xfrm>
            <a:off x="411480" y="438912"/>
            <a:ext cx="8321040" cy="502920"/>
          </a:xfrm>
          <a:prstGeom prst="rect">
            <a:avLst/>
          </a:prstGeom>
          <a:noFill/>
          <a:ln/>
        </p:spPr>
        <p:txBody>
          <a:bodyPr wrap="square" rtlCol="0" anchor="ctr"/>
          <a:lstStyle/>
          <a:p>
            <a:pPr indent="0" marL="0">
              <a:buNone/>
            </a:pPr>
            <a:r>
              <a:rPr lang="en-US" sz="2600" b="1" dirty="0">
                <a:solidFill>
                  <a:srgbClr val="16264F"/>
                </a:solidFill>
                <a:latin typeface="Georgia" pitchFamily="34" charset="0"/>
                <a:ea typeface="Georgia" pitchFamily="34" charset="-122"/>
                <a:cs typeface="Georgia" pitchFamily="34" charset="-120"/>
              </a:rPr>
              <a:t>Special Populations and Education</a:t>
            </a:r>
            <a:endParaRPr lang="en-US" sz="2600" dirty="0"/>
          </a:p>
        </p:txBody>
      </p:sp>
      <p:sp>
        <p:nvSpPr>
          <p:cNvPr id="4" name="Shape 2"/>
          <p:cNvSpPr/>
          <p:nvPr/>
        </p:nvSpPr>
        <p:spPr>
          <a:xfrm>
            <a:off x="457200" y="1051560"/>
            <a:ext cx="3977640" cy="310896"/>
          </a:xfrm>
          <a:prstGeom prst="rect">
            <a:avLst/>
          </a:prstGeom>
          <a:solidFill>
            <a:srgbClr val="16264F"/>
          </a:solidFill>
          <a:ln/>
        </p:spPr>
      </p:sp>
      <p:sp>
        <p:nvSpPr>
          <p:cNvPr id="5" name="Text 3"/>
          <p:cNvSpPr/>
          <p:nvPr/>
        </p:nvSpPr>
        <p:spPr>
          <a:xfrm>
            <a:off x="566928" y="1051560"/>
            <a:ext cx="3749040" cy="310896"/>
          </a:xfrm>
          <a:prstGeom prst="rect">
            <a:avLst/>
          </a:prstGeom>
          <a:noFill/>
          <a:ln/>
        </p:spPr>
        <p:txBody>
          <a:bodyPr wrap="square"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Groups requiring adjustment</a:t>
            </a:r>
            <a:endParaRPr lang="en-US" sz="1200" dirty="0"/>
          </a:p>
        </p:txBody>
      </p:sp>
      <p:sp>
        <p:nvSpPr>
          <p:cNvPr id="6" name="Text 4"/>
          <p:cNvSpPr/>
          <p:nvPr/>
        </p:nvSpPr>
        <p:spPr>
          <a:xfrm>
            <a:off x="457200" y="1472184"/>
            <a:ext cx="3977640" cy="3008376"/>
          </a:xfrm>
          <a:prstGeom prst="rect">
            <a:avLst/>
          </a:prstGeom>
          <a:noFill/>
          <a:ln/>
        </p:spPr>
        <p:txBody>
          <a:bodyPr wrap="square" rtlCol="0" anchor="t"/>
          <a:lstStyle/>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Elderly</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Speak clearly and slowly face-to-face, without shouting; provide written instructions in large print.</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Allow more time and confirm they are using glasses or hearing aids.</a:t>
            </a:r>
            <a:endParaRPr lang="en-US" sz="1200" dirty="0"/>
          </a:p>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Pediatric</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Simple and honest words; include the caregiver; never say "it won't hurt".</a:t>
            </a:r>
            <a:endParaRPr lang="en-US" sz="1200" dirty="0"/>
          </a:p>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Disability</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Deafness: look face-to-face, use paper and pencil or a sign language interpreter.</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Blindness: announce yourself upon entering, describe each step, and offer your arm.</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Cognitive: one instruction at a time, repeat calmly.</a:t>
            </a:r>
            <a:endParaRPr lang="en-US" sz="1200" dirty="0"/>
          </a:p>
        </p:txBody>
      </p:sp>
      <p:sp>
        <p:nvSpPr>
          <p:cNvPr id="7" name="Shape 5"/>
          <p:cNvSpPr/>
          <p:nvPr/>
        </p:nvSpPr>
        <p:spPr>
          <a:xfrm>
            <a:off x="4709160" y="1051560"/>
            <a:ext cx="3977640" cy="310896"/>
          </a:xfrm>
          <a:prstGeom prst="rect">
            <a:avLst/>
          </a:prstGeom>
          <a:solidFill>
            <a:srgbClr val="16264F"/>
          </a:solidFill>
          <a:ln/>
        </p:spPr>
      </p:sp>
      <p:sp>
        <p:nvSpPr>
          <p:cNvPr id="8" name="Text 6"/>
          <p:cNvSpPr/>
          <p:nvPr/>
        </p:nvSpPr>
        <p:spPr>
          <a:xfrm>
            <a:off x="4818888" y="1051560"/>
            <a:ext cx="3749040" cy="310896"/>
          </a:xfrm>
          <a:prstGeom prst="rect">
            <a:avLst/>
          </a:prstGeom>
          <a:noFill/>
          <a:ln/>
        </p:spPr>
        <p:txBody>
          <a:bodyPr wrap="square"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Culture, teaching, and privacy</a:t>
            </a:r>
            <a:endParaRPr lang="en-US" sz="1200" dirty="0"/>
          </a:p>
        </p:txBody>
      </p:sp>
      <p:sp>
        <p:nvSpPr>
          <p:cNvPr id="9" name="Text 7"/>
          <p:cNvSpPr/>
          <p:nvPr/>
        </p:nvSpPr>
        <p:spPr>
          <a:xfrm>
            <a:off x="4709160" y="1472184"/>
            <a:ext cx="3977640" cy="3008376"/>
          </a:xfrm>
          <a:prstGeom prst="rect">
            <a:avLst/>
          </a:prstGeom>
          <a:noFill/>
          <a:ln/>
        </p:spPr>
        <p:txBody>
          <a:bodyPr wrap="square" rtlCol="0" anchor="t"/>
          <a:lstStyle/>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Cultural Competence</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Respect beliefs, diet, modesty, and family roles in health decisions.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Use a qualified interpreter, not family members or children; speak to the patient, not the interpreter.</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Avoid assumptions about physical contact, eye contact, or personal space.</a:t>
            </a:r>
            <a:endParaRPr lang="en-US" sz="1200" dirty="0"/>
          </a:p>
          <a:p>
            <a:pPr marL="342900" indent="-342900">
              <a:spcAft>
                <a:spcPts val="600"/>
              </a:spcAft>
              <a:buSzPct val="100000"/>
              <a:buChar char="▪"/>
            </a:pPr>
            <a:r>
              <a:rPr lang="en-US" sz="1200" b="1" dirty="0">
                <a:solidFill>
                  <a:srgbClr val="16264F"/>
                </a:solidFill>
                <a:latin typeface="Calibri" pitchFamily="34" charset="0"/>
                <a:ea typeface="Calibri" pitchFamily="34" charset="-122"/>
                <a:cs typeface="Calibri" pitchFamily="34" charset="-120"/>
              </a:rPr>
              <a:t>Patient Education</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Teach in an unhurried environment; combine explanation, demonstration, and printed materials.</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Confirm with teach-back and document what was taught and who was present.</a:t>
            </a:r>
            <a:endParaRPr lang="en-US" sz="1200" dirty="0"/>
          </a:p>
          <a:p>
            <a:pPr lvl="1" marL="685800" indent="-342900">
              <a:spcAft>
                <a:spcPts val="600"/>
              </a:spcAft>
              <a:buSzPct val="100000"/>
              <a:buChar char="–"/>
            </a:pPr>
            <a:r>
              <a:rPr lang="en-US" sz="1100" dirty="0">
                <a:solidFill>
                  <a:srgbClr val="5A6376"/>
                </a:solidFill>
                <a:latin typeface="Calibri" pitchFamily="34" charset="0"/>
                <a:ea typeface="Calibri" pitchFamily="34" charset="-122"/>
                <a:cs typeface="Calibri" pitchFamily="34" charset="-120"/>
              </a:rPr>
              <a:t>Remember HIPAA: never discuss patient information in public areas or with unauthorized third parties.</a:t>
            </a:r>
            <a:endParaRPr lang="en-US" sz="1200" dirty="0"/>
          </a:p>
        </p:txBody>
      </p:sp>
      <p:sp>
        <p:nvSpPr>
          <p:cNvPr id="10" name="Shape 8"/>
          <p:cNvSpPr/>
          <p:nvPr/>
        </p:nvSpPr>
        <p:spPr>
          <a:xfrm>
            <a:off x="0" y="0"/>
            <a:ext cx="9144000" cy="54864"/>
          </a:xfrm>
          <a:prstGeom prst="rect">
            <a:avLst/>
          </a:prstGeom>
          <a:solidFill>
            <a:srgbClr val="C9A227"/>
          </a:solidFill>
          <a:ln/>
        </p:spPr>
      </p:sp>
      <p:sp>
        <p:nvSpPr>
          <p:cNvPr id="11" name="Text 9"/>
          <p:cNvSpPr/>
          <p:nvPr/>
        </p:nvSpPr>
        <p:spPr>
          <a:xfrm>
            <a:off x="411480" y="4759452"/>
            <a:ext cx="5486400" cy="274320"/>
          </a:xfrm>
          <a:prstGeom prst="rect">
            <a:avLst/>
          </a:prstGeom>
          <a:noFill/>
          <a:ln/>
        </p:spPr>
        <p:txBody>
          <a:bodyPr wrap="square" rtlCol="0" anchor="ctr"/>
          <a:lstStyle/>
          <a:p>
            <a:pPr indent="0" marL="0">
              <a:buNone/>
            </a:pPr>
            <a:r>
              <a:rPr lang="en-US" sz="900" dirty="0">
                <a:solidFill>
                  <a:srgbClr val="5A6376"/>
                </a:solidFill>
                <a:latin typeface="Calibri" pitchFamily="34" charset="0"/>
                <a:ea typeface="Calibri" pitchFamily="34" charset="-122"/>
                <a:cs typeface="Calibri" pitchFamily="34" charset="-120"/>
              </a:rPr>
              <a:t>Communication and patient education</a:t>
            </a:r>
            <a:endParaRPr lang="en-US" sz="900" dirty="0"/>
          </a:p>
        </p:txBody>
      </p:sp>
      <p:sp>
        <p:nvSpPr>
          <p:cNvPr id="12" name="Text 10"/>
          <p:cNvSpPr/>
          <p:nvPr/>
        </p:nvSpPr>
        <p:spPr>
          <a:xfrm>
            <a:off x="8275320" y="4759452"/>
            <a:ext cx="45720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82</a:t>
            </a:r>
            <a:endParaRPr lang="en-US" sz="900" dirty="0"/>
          </a:p>
        </p:txBody>
      </p:sp>
      <p:sp>
        <p:nvSpPr>
          <p:cNvPr id="13" name="Text 11"/>
          <p:cNvSpPr/>
          <p:nvPr/>
        </p:nvSpPr>
        <p:spPr>
          <a:xfrm>
            <a:off x="5852160" y="4759452"/>
            <a:ext cx="2377440" cy="274320"/>
          </a:xfrm>
          <a:prstGeom prst="rect">
            <a:avLst/>
          </a:prstGeom>
          <a:noFill/>
          <a:ln/>
        </p:spPr>
        <p:txBody>
          <a:bodyPr wrap="square" rtlCol="0" anchor="ctr"/>
          <a:lstStyle/>
          <a:p>
            <a:pPr algn="r" indent="0" marL="0">
              <a:buNone/>
            </a:pPr>
            <a:r>
              <a:rPr lang="en-US" sz="900" dirty="0">
                <a:solidFill>
                  <a:srgbClr val="5A6376"/>
                </a:solidFill>
                <a:latin typeface="Calibri" pitchFamily="34" charset="0"/>
                <a:ea typeface="Calibri" pitchFamily="34" charset="-122"/>
                <a:cs typeface="Calibri" pitchFamily="34" charset="-120"/>
              </a:rPr>
              <a:t>ICS · Institute of Health Sciences</a:t>
            </a:r>
            <a:endParaRPr lang="en-US" sz="900"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83">
    <p:bg>
      <p:bgPr>
        <a:solidFill>
          <a:srgbClr val="16264F"/>
        </a:solidFill>
      </p:bgPr>
    </p:bg>
    <p:spTree>
      <p:nvGrpSpPr>
        <p:cNvPr id="1" name=""/>
        <p:cNvGrpSpPr/>
        <p:nvPr/>
      </p:nvGrpSpPr>
      <p:grpSpPr>
        <a:xfrm>
          <a:off x="0" y="0"/>
          <a:ext cx="0" cy="0"/>
          <a:chOff x="0" y="0"/>
          <a:chExt cx="0" cy="0"/>
        </a:xfrm>
      </p:grpSpPr>
      <p:sp>
        <p:nvSpPr>
          <p:cNvPr id="2" name="Shape 0"/>
          <p:cNvSpPr/>
          <p:nvPr/>
        </p:nvSpPr>
        <p:spPr>
          <a:xfrm>
            <a:off x="0" y="0"/>
            <a:ext cx="9144000" cy="128016"/>
          </a:xfrm>
          <a:prstGeom prst="rect">
            <a:avLst/>
          </a:prstGeom>
          <a:solidFill>
            <a:srgbClr val="C9A227"/>
          </a:solidFill>
          <a:ln/>
        </p:spPr>
      </p:sp>
      <p:sp>
        <p:nvSpPr>
          <p:cNvPr id="3" name="Text 1"/>
          <p:cNvSpPr/>
          <p:nvPr/>
        </p:nvSpPr>
        <p:spPr>
          <a:xfrm>
            <a:off x="640080" y="685800"/>
            <a:ext cx="7863840" cy="548640"/>
          </a:xfrm>
          <a:prstGeom prst="rect">
            <a:avLst/>
          </a:prstGeom>
          <a:noFill/>
          <a:ln/>
        </p:spPr>
        <p:txBody>
          <a:bodyPr wrap="square" rtlCol="0" anchor="ctr"/>
          <a:lstStyle/>
          <a:p>
            <a:pPr algn="ctr" indent="0" marL="0">
              <a:buNone/>
            </a:pPr>
            <a:r>
              <a:rPr lang="en-US" sz="2800" b="1" dirty="0">
                <a:solidFill>
                  <a:srgbClr val="FFFFFF"/>
                </a:solidFill>
                <a:latin typeface="Georgia" pitchFamily="34" charset="0"/>
                <a:ea typeface="Georgia" pitchFamily="34" charset="-122"/>
                <a:cs typeface="Georgia" pitchFamily="34" charset="-120"/>
              </a:rPr>
              <a:t>Quick review before the exam</a:t>
            </a:r>
            <a:endParaRPr lang="en-US" sz="2800" dirty="0"/>
          </a:p>
        </p:txBody>
      </p:sp>
      <p:sp>
        <p:nvSpPr>
          <p:cNvPr id="4" name="Shape 2"/>
          <p:cNvSpPr/>
          <p:nvPr/>
        </p:nvSpPr>
        <p:spPr>
          <a:xfrm>
            <a:off x="502920" y="1508760"/>
            <a:ext cx="2697480" cy="1051560"/>
          </a:xfrm>
          <a:prstGeom prst="rect">
            <a:avLst/>
          </a:prstGeom>
          <a:solidFill>
            <a:srgbClr val="203055"/>
          </a:solidFill>
          <a:ln w="9525">
            <a:solidFill>
              <a:srgbClr val="3A4C7A"/>
            </a:solidFill>
            <a:prstDash val="solid"/>
          </a:ln>
        </p:spPr>
      </p:sp>
      <p:sp>
        <p:nvSpPr>
          <p:cNvPr id="5" name="Text 3"/>
          <p:cNvSpPr/>
          <p:nvPr/>
        </p:nvSpPr>
        <p:spPr>
          <a:xfrm>
            <a:off x="640080" y="1618488"/>
            <a:ext cx="2423160" cy="411480"/>
          </a:xfrm>
          <a:prstGeom prst="rect">
            <a:avLst/>
          </a:prstGeom>
          <a:noFill/>
          <a:ln/>
        </p:spPr>
        <p:txBody>
          <a:bodyPr wrap="square" rtlCol="0" anchor="ctr"/>
          <a:lstStyle/>
          <a:p>
            <a:pPr indent="0" marL="0">
              <a:buNone/>
            </a:pPr>
            <a:r>
              <a:rPr lang="en-US" sz="1700" b="1" dirty="0">
                <a:solidFill>
                  <a:srgbClr val="C9A227"/>
                </a:solidFill>
                <a:latin typeface="Georgia" pitchFamily="34" charset="0"/>
                <a:ea typeface="Georgia" pitchFamily="34" charset="-122"/>
                <a:cs typeface="Georgia" pitchFamily="34" charset="-120"/>
              </a:rPr>
              <a:t>20/40</a:t>
            </a:r>
            <a:endParaRPr lang="en-US" sz="1700" dirty="0"/>
          </a:p>
        </p:txBody>
      </p:sp>
      <p:sp>
        <p:nvSpPr>
          <p:cNvPr id="6" name="Text 4"/>
          <p:cNvSpPr/>
          <p:nvPr/>
        </p:nvSpPr>
        <p:spPr>
          <a:xfrm>
            <a:off x="640080" y="2039112"/>
            <a:ext cx="2423160" cy="438912"/>
          </a:xfrm>
          <a:prstGeom prst="rect">
            <a:avLst/>
          </a:prstGeom>
          <a:noFill/>
          <a:ln/>
        </p:spPr>
        <p:txBody>
          <a:bodyPr wrap="square" rtlCol="0" anchor="t"/>
          <a:lstStyle/>
          <a:p>
            <a:pPr indent="0" marL="0">
              <a:buNone/>
            </a:pPr>
            <a:r>
              <a:rPr lang="en-US" sz="1050" dirty="0">
                <a:solidFill>
                  <a:srgbClr val="D3DAEC"/>
                </a:solidFill>
                <a:latin typeface="Calibri" pitchFamily="34" charset="0"/>
                <a:ea typeface="Calibri" pitchFamily="34" charset="-122"/>
                <a:cs typeface="Calibri" pitchFamily="34" charset="-120"/>
              </a:rPr>
              <a:t>Sees at 20 feet what a normal person sees at 40</a:t>
            </a:r>
            <a:endParaRPr lang="en-US" sz="1050" dirty="0"/>
          </a:p>
        </p:txBody>
      </p:sp>
      <p:sp>
        <p:nvSpPr>
          <p:cNvPr id="7" name="Shape 5"/>
          <p:cNvSpPr/>
          <p:nvPr/>
        </p:nvSpPr>
        <p:spPr>
          <a:xfrm>
            <a:off x="3337560" y="1508760"/>
            <a:ext cx="2697480" cy="1051560"/>
          </a:xfrm>
          <a:prstGeom prst="rect">
            <a:avLst/>
          </a:prstGeom>
          <a:solidFill>
            <a:srgbClr val="203055"/>
          </a:solidFill>
          <a:ln w="9525">
            <a:solidFill>
              <a:srgbClr val="3A4C7A"/>
            </a:solidFill>
            <a:prstDash val="solid"/>
          </a:ln>
        </p:spPr>
      </p:sp>
      <p:sp>
        <p:nvSpPr>
          <p:cNvPr id="8" name="Text 6"/>
          <p:cNvSpPr/>
          <p:nvPr/>
        </p:nvSpPr>
        <p:spPr>
          <a:xfrm>
            <a:off x="3474720" y="1618488"/>
            <a:ext cx="2423160" cy="411480"/>
          </a:xfrm>
          <a:prstGeom prst="rect">
            <a:avLst/>
          </a:prstGeom>
          <a:noFill/>
          <a:ln/>
        </p:spPr>
        <p:txBody>
          <a:bodyPr wrap="square" rtlCol="0" anchor="ctr"/>
          <a:lstStyle/>
          <a:p>
            <a:pPr indent="0" marL="0">
              <a:buNone/>
            </a:pPr>
            <a:r>
              <a:rPr lang="en-US" sz="1700" b="1" dirty="0">
                <a:solidFill>
                  <a:srgbClr val="C9A227"/>
                </a:solidFill>
                <a:latin typeface="Georgia" pitchFamily="34" charset="0"/>
                <a:ea typeface="Georgia" pitchFamily="34" charset="-122"/>
                <a:cs typeface="Georgia" pitchFamily="34" charset="-120"/>
              </a:rPr>
              <a:t>30°</a:t>
            </a:r>
            <a:endParaRPr lang="en-US" sz="1700" dirty="0"/>
          </a:p>
        </p:txBody>
      </p:sp>
      <p:sp>
        <p:nvSpPr>
          <p:cNvPr id="9" name="Text 7"/>
          <p:cNvSpPr/>
          <p:nvPr/>
        </p:nvSpPr>
        <p:spPr>
          <a:xfrm>
            <a:off x="3474720" y="2039112"/>
            <a:ext cx="2423160" cy="438912"/>
          </a:xfrm>
          <a:prstGeom prst="rect">
            <a:avLst/>
          </a:prstGeom>
          <a:noFill/>
          <a:ln/>
        </p:spPr>
        <p:txBody>
          <a:bodyPr wrap="square" rtlCol="0" anchor="t"/>
          <a:lstStyle/>
          <a:p>
            <a:pPr indent="0" marL="0">
              <a:buNone/>
            </a:pPr>
            <a:r>
              <a:rPr lang="en-US" sz="1050" dirty="0">
                <a:solidFill>
                  <a:srgbClr val="D3DAEC"/>
                </a:solidFill>
                <a:latin typeface="Calibri" pitchFamily="34" charset="0"/>
                <a:ea typeface="Calibri" pitchFamily="34" charset="-122"/>
                <a:cs typeface="Calibri" pitchFamily="34" charset="-120"/>
              </a:rPr>
              <a:t>Venipuncture angle, bevel up</a:t>
            </a:r>
            <a:endParaRPr lang="en-US" sz="1050" dirty="0"/>
          </a:p>
        </p:txBody>
      </p:sp>
      <p:sp>
        <p:nvSpPr>
          <p:cNvPr id="10" name="Shape 8"/>
          <p:cNvSpPr/>
          <p:nvPr/>
        </p:nvSpPr>
        <p:spPr>
          <a:xfrm>
            <a:off x="6172200" y="1508760"/>
            <a:ext cx="2697480" cy="1051560"/>
          </a:xfrm>
          <a:prstGeom prst="rect">
            <a:avLst/>
          </a:prstGeom>
          <a:solidFill>
            <a:srgbClr val="203055"/>
          </a:solidFill>
          <a:ln w="9525">
            <a:solidFill>
              <a:srgbClr val="3A4C7A"/>
            </a:solidFill>
            <a:prstDash val="solid"/>
          </a:ln>
        </p:spPr>
      </p:sp>
      <p:sp>
        <p:nvSpPr>
          <p:cNvPr id="11" name="Text 9"/>
          <p:cNvSpPr/>
          <p:nvPr/>
        </p:nvSpPr>
        <p:spPr>
          <a:xfrm>
            <a:off x="6309360" y="1618488"/>
            <a:ext cx="2423160" cy="411480"/>
          </a:xfrm>
          <a:prstGeom prst="rect">
            <a:avLst/>
          </a:prstGeom>
          <a:noFill/>
          <a:ln/>
        </p:spPr>
        <p:txBody>
          <a:bodyPr wrap="square" rtlCol="0" anchor="ctr"/>
          <a:lstStyle/>
          <a:p>
            <a:pPr indent="0" marL="0">
              <a:buNone/>
            </a:pPr>
            <a:r>
              <a:rPr lang="en-US" sz="1700" b="1" dirty="0">
                <a:solidFill>
                  <a:srgbClr val="C9A227"/>
                </a:solidFill>
                <a:latin typeface="Georgia" pitchFamily="34" charset="0"/>
                <a:ea typeface="Georgia" pitchFamily="34" charset="-122"/>
                <a:cs typeface="Georgia" pitchFamily="34" charset="-120"/>
              </a:rPr>
              <a:t>2-8 °C</a:t>
            </a:r>
            <a:endParaRPr lang="en-US" sz="1700" dirty="0"/>
          </a:p>
        </p:txBody>
      </p:sp>
      <p:sp>
        <p:nvSpPr>
          <p:cNvPr id="12" name="Text 10"/>
          <p:cNvSpPr/>
          <p:nvPr/>
        </p:nvSpPr>
        <p:spPr>
          <a:xfrm>
            <a:off x="6309360" y="2039112"/>
            <a:ext cx="2423160" cy="438912"/>
          </a:xfrm>
          <a:prstGeom prst="rect">
            <a:avLst/>
          </a:prstGeom>
          <a:noFill/>
          <a:ln/>
        </p:spPr>
        <p:txBody>
          <a:bodyPr wrap="square" rtlCol="0" anchor="t"/>
          <a:lstStyle/>
          <a:p>
            <a:pPr indent="0" marL="0">
              <a:buNone/>
            </a:pPr>
            <a:r>
              <a:rPr lang="en-US" sz="1050" dirty="0">
                <a:solidFill>
                  <a:srgbClr val="D3DAEC"/>
                </a:solidFill>
                <a:latin typeface="Calibri" pitchFamily="34" charset="0"/>
                <a:ea typeface="Calibri" pitchFamily="34" charset="-122"/>
                <a:cs typeface="Calibri" pitchFamily="34" charset="-120"/>
              </a:rPr>
              <a:t>Vaccine refrigerator</a:t>
            </a:r>
            <a:endParaRPr lang="en-US" sz="1050" dirty="0"/>
          </a:p>
        </p:txBody>
      </p:sp>
      <p:sp>
        <p:nvSpPr>
          <p:cNvPr id="13" name="Shape 11"/>
          <p:cNvSpPr/>
          <p:nvPr/>
        </p:nvSpPr>
        <p:spPr>
          <a:xfrm>
            <a:off x="502920" y="2697480"/>
            <a:ext cx="2697480" cy="1051560"/>
          </a:xfrm>
          <a:prstGeom prst="rect">
            <a:avLst/>
          </a:prstGeom>
          <a:solidFill>
            <a:srgbClr val="203055"/>
          </a:solidFill>
          <a:ln w="9525">
            <a:solidFill>
              <a:srgbClr val="3A4C7A"/>
            </a:solidFill>
            <a:prstDash val="solid"/>
          </a:ln>
        </p:spPr>
      </p:sp>
      <p:sp>
        <p:nvSpPr>
          <p:cNvPr id="14" name="Text 12"/>
          <p:cNvSpPr/>
          <p:nvPr/>
        </p:nvSpPr>
        <p:spPr>
          <a:xfrm>
            <a:off x="640080" y="2807208"/>
            <a:ext cx="2423160" cy="411480"/>
          </a:xfrm>
          <a:prstGeom prst="rect">
            <a:avLst/>
          </a:prstGeom>
          <a:noFill/>
          <a:ln/>
        </p:spPr>
        <p:txBody>
          <a:bodyPr wrap="square" rtlCol="0" anchor="ctr"/>
          <a:lstStyle/>
          <a:p>
            <a:pPr indent="0" marL="0">
              <a:buNone/>
            </a:pPr>
            <a:r>
              <a:rPr lang="en-US" sz="1700" b="1" dirty="0">
                <a:solidFill>
                  <a:srgbClr val="C9A227"/>
                </a:solidFill>
                <a:latin typeface="Georgia" pitchFamily="34" charset="0"/>
                <a:ea typeface="Georgia" pitchFamily="34" charset="-122"/>
                <a:cs typeface="Georgia" pitchFamily="34" charset="-120"/>
              </a:rPr>
              <a:t>INR 2.0-3.0</a:t>
            </a:r>
            <a:endParaRPr lang="en-US" sz="1700" dirty="0"/>
          </a:p>
        </p:txBody>
      </p:sp>
      <p:sp>
        <p:nvSpPr>
          <p:cNvPr id="15" name="Text 13"/>
          <p:cNvSpPr/>
          <p:nvPr/>
        </p:nvSpPr>
        <p:spPr>
          <a:xfrm>
            <a:off x="640080" y="3227832"/>
            <a:ext cx="2423160" cy="438912"/>
          </a:xfrm>
          <a:prstGeom prst="rect">
            <a:avLst/>
          </a:prstGeom>
          <a:noFill/>
          <a:ln/>
        </p:spPr>
        <p:txBody>
          <a:bodyPr wrap="square" rtlCol="0" anchor="t"/>
          <a:lstStyle/>
          <a:p>
            <a:pPr indent="0" marL="0">
              <a:buNone/>
            </a:pPr>
            <a:r>
              <a:rPr lang="en-US" sz="1050" dirty="0">
                <a:solidFill>
                  <a:srgbClr val="D3DAEC"/>
                </a:solidFill>
                <a:latin typeface="Calibri" pitchFamily="34" charset="0"/>
                <a:ea typeface="Calibri" pitchFamily="34" charset="-122"/>
                <a:cs typeface="Calibri" pitchFamily="34" charset="-120"/>
              </a:rPr>
              <a:t>Therapeutic range</a:t>
            </a:r>
            <a:endParaRPr lang="en-US" sz="1050" dirty="0"/>
          </a:p>
        </p:txBody>
      </p:sp>
      <p:sp>
        <p:nvSpPr>
          <p:cNvPr id="16" name="Shape 14"/>
          <p:cNvSpPr/>
          <p:nvPr/>
        </p:nvSpPr>
        <p:spPr>
          <a:xfrm>
            <a:off x="3337560" y="2697480"/>
            <a:ext cx="2697480" cy="1051560"/>
          </a:xfrm>
          <a:prstGeom prst="rect">
            <a:avLst/>
          </a:prstGeom>
          <a:solidFill>
            <a:srgbClr val="203055"/>
          </a:solidFill>
          <a:ln w="9525">
            <a:solidFill>
              <a:srgbClr val="3A4C7A"/>
            </a:solidFill>
            <a:prstDash val="solid"/>
          </a:ln>
        </p:spPr>
      </p:sp>
      <p:sp>
        <p:nvSpPr>
          <p:cNvPr id="17" name="Text 15"/>
          <p:cNvSpPr/>
          <p:nvPr/>
        </p:nvSpPr>
        <p:spPr>
          <a:xfrm>
            <a:off x="3474720" y="2807208"/>
            <a:ext cx="2423160" cy="411480"/>
          </a:xfrm>
          <a:prstGeom prst="rect">
            <a:avLst/>
          </a:prstGeom>
          <a:noFill/>
          <a:ln/>
        </p:spPr>
        <p:txBody>
          <a:bodyPr wrap="square" rtlCol="0" anchor="ctr"/>
          <a:lstStyle/>
          <a:p>
            <a:pPr indent="0" marL="0">
              <a:buNone/>
            </a:pPr>
            <a:r>
              <a:rPr lang="en-US" sz="1700" b="1" dirty="0">
                <a:solidFill>
                  <a:srgbClr val="C9A227"/>
                </a:solidFill>
                <a:latin typeface="Georgia" pitchFamily="34" charset="0"/>
                <a:ea typeface="Georgia" pitchFamily="34" charset="-122"/>
                <a:cs typeface="Georgia" pitchFamily="34" charset="-120"/>
              </a:rPr>
              <a:t>Rule of 15</a:t>
            </a:r>
            <a:endParaRPr lang="en-US" sz="1700" dirty="0"/>
          </a:p>
        </p:txBody>
      </p:sp>
      <p:sp>
        <p:nvSpPr>
          <p:cNvPr id="18" name="Text 16"/>
          <p:cNvSpPr/>
          <p:nvPr/>
        </p:nvSpPr>
        <p:spPr>
          <a:xfrm>
            <a:off x="3474720" y="3227832"/>
            <a:ext cx="2423160" cy="438912"/>
          </a:xfrm>
          <a:prstGeom prst="rect">
            <a:avLst/>
          </a:prstGeom>
          <a:noFill/>
          <a:ln/>
        </p:spPr>
        <p:txBody>
          <a:bodyPr wrap="square" rtlCol="0" anchor="t"/>
          <a:lstStyle/>
          <a:p>
            <a:pPr indent="0" marL="0">
              <a:buNone/>
            </a:pPr>
            <a:r>
              <a:rPr lang="en-US" sz="1050" dirty="0">
                <a:solidFill>
                  <a:srgbClr val="D3DAEC"/>
                </a:solidFill>
                <a:latin typeface="Calibri" pitchFamily="34" charset="0"/>
                <a:ea typeface="Calibri" pitchFamily="34" charset="-122"/>
                <a:cs typeface="Calibri" pitchFamily="34" charset="-120"/>
              </a:rPr>
              <a:t>15 g of carbohydrates, re-evaluate in 15 min</a:t>
            </a:r>
            <a:endParaRPr lang="en-US" sz="1050" dirty="0"/>
          </a:p>
        </p:txBody>
      </p:sp>
      <p:sp>
        <p:nvSpPr>
          <p:cNvPr id="19" name="Shape 17"/>
          <p:cNvSpPr/>
          <p:nvPr/>
        </p:nvSpPr>
        <p:spPr>
          <a:xfrm>
            <a:off x="6172200" y="2697480"/>
            <a:ext cx="2697480" cy="1051560"/>
          </a:xfrm>
          <a:prstGeom prst="rect">
            <a:avLst/>
          </a:prstGeom>
          <a:solidFill>
            <a:srgbClr val="203055"/>
          </a:solidFill>
          <a:ln w="9525">
            <a:solidFill>
              <a:srgbClr val="3A4C7A"/>
            </a:solidFill>
            <a:prstDash val="solid"/>
          </a:ln>
        </p:spPr>
      </p:sp>
      <p:sp>
        <p:nvSpPr>
          <p:cNvPr id="20" name="Text 18"/>
          <p:cNvSpPr/>
          <p:nvPr/>
        </p:nvSpPr>
        <p:spPr>
          <a:xfrm>
            <a:off x="6309360" y="2807208"/>
            <a:ext cx="2423160" cy="411480"/>
          </a:xfrm>
          <a:prstGeom prst="rect">
            <a:avLst/>
          </a:prstGeom>
          <a:noFill/>
          <a:ln/>
        </p:spPr>
        <p:txBody>
          <a:bodyPr wrap="square" rtlCol="0" anchor="ctr"/>
          <a:lstStyle/>
          <a:p>
            <a:pPr indent="0" marL="0">
              <a:buNone/>
            </a:pPr>
            <a:r>
              <a:rPr lang="en-US" sz="1700" b="1" dirty="0">
                <a:solidFill>
                  <a:srgbClr val="C9A227"/>
                </a:solidFill>
                <a:latin typeface="Georgia" pitchFamily="34" charset="0"/>
                <a:ea typeface="Georgia" pitchFamily="34" charset="-122"/>
                <a:cs typeface="Georgia" pitchFamily="34" charset="-120"/>
              </a:rPr>
              <a:t>45° · 90° · 10-15°</a:t>
            </a:r>
            <a:endParaRPr lang="en-US" sz="1700" dirty="0"/>
          </a:p>
        </p:txBody>
      </p:sp>
      <p:sp>
        <p:nvSpPr>
          <p:cNvPr id="21" name="Text 19"/>
          <p:cNvSpPr/>
          <p:nvPr/>
        </p:nvSpPr>
        <p:spPr>
          <a:xfrm>
            <a:off x="6309360" y="3227832"/>
            <a:ext cx="2423160" cy="438912"/>
          </a:xfrm>
          <a:prstGeom prst="rect">
            <a:avLst/>
          </a:prstGeom>
          <a:noFill/>
          <a:ln/>
        </p:spPr>
        <p:txBody>
          <a:bodyPr wrap="square" rtlCol="0" anchor="t"/>
          <a:lstStyle/>
          <a:p>
            <a:pPr indent="0" marL="0">
              <a:buNone/>
            </a:pPr>
            <a:r>
              <a:rPr lang="en-US" sz="1050" dirty="0">
                <a:solidFill>
                  <a:srgbClr val="D3DAEC"/>
                </a:solidFill>
                <a:latin typeface="Calibri" pitchFamily="34" charset="0"/>
                <a:ea typeface="Calibri" pitchFamily="34" charset="-122"/>
                <a:cs typeface="Calibri" pitchFamily="34" charset="-120"/>
              </a:rPr>
              <a:t>SC / IM / ID injection angles</a:t>
            </a:r>
            <a:endParaRPr lang="en-US" sz="1050" dirty="0"/>
          </a:p>
        </p:txBody>
      </p:sp>
      <p:sp>
        <p:nvSpPr>
          <p:cNvPr id="22" name="Text 20"/>
          <p:cNvSpPr/>
          <p:nvPr/>
        </p:nvSpPr>
        <p:spPr>
          <a:xfrm>
            <a:off x="640080" y="4434840"/>
            <a:ext cx="7863840" cy="320040"/>
          </a:xfrm>
          <a:prstGeom prst="rect">
            <a:avLst/>
          </a:prstGeom>
          <a:noFill/>
          <a:ln/>
        </p:spPr>
        <p:txBody>
          <a:bodyPr wrap="square" rtlCol="0" anchor="ctr"/>
          <a:lstStyle/>
          <a:p>
            <a:pPr algn="ctr" indent="0" marL="0">
              <a:buNone/>
            </a:pPr>
            <a:r>
              <a:rPr lang="en-US" sz="1100" dirty="0">
                <a:solidFill>
                  <a:srgbClr val="A9B6D4"/>
                </a:solidFill>
                <a:latin typeface="Calibri" pitchFamily="34" charset="0"/>
                <a:ea typeface="Calibri" pitchFamily="34" charset="-122"/>
                <a:cs typeface="Calibri" pitchFamily="34" charset="-120"/>
              </a:rPr>
              <a:t>ICS · Institute of Health Sciences  |  CRUZ Home Care &amp; Educational Services</a:t>
            </a:r>
            <a:endParaRPr lang="en-US" sz="11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83</Slides>
  <Notes>83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83</vt:i4>
      </vt:variant>
    </vt:vector>
  </HeadingPairs>
  <TitlesOfParts>
    <vt:vector size="8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vector>
  </TitlesOfParts>
  <Company>ICS - Institute of Health Sciences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CMA Functions - Clinical Guide</dc:title>
  <dc:subject>PptxGenJS Presentation</dc:subject>
  <dc:creator>CRUZ Home Care &amp; Educational Services</dc:creator>
  <cp:lastModifiedBy>CRUZ Home Care &amp; Educational Services</cp:lastModifiedBy>
  <cp:revision>1</cp:revision>
  <dcterms:created xsi:type="dcterms:W3CDTF">2026-08-27T19:17:35Z</dcterms:created>
  <dcterms:modified xsi:type="dcterms:W3CDTF">2026-08-27T19:17:35Z</dcterms:modified>
</cp:coreProperties>
</file>